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100"/>
  </p:notesMasterIdLst>
  <p:sldIdLst>
    <p:sldId id="256" r:id="rId4"/>
    <p:sldId id="351" r:id="rId5"/>
    <p:sldId id="307" r:id="rId6"/>
    <p:sldId id="294" r:id="rId7"/>
    <p:sldId id="293" r:id="rId8"/>
    <p:sldId id="371" r:id="rId9"/>
    <p:sldId id="379" r:id="rId10"/>
    <p:sldId id="279" r:id="rId11"/>
    <p:sldId id="278" r:id="rId12"/>
    <p:sldId id="277" r:id="rId13"/>
    <p:sldId id="362" r:id="rId14"/>
    <p:sldId id="378" r:id="rId15"/>
    <p:sldId id="372" r:id="rId16"/>
    <p:sldId id="377" r:id="rId17"/>
    <p:sldId id="373" r:id="rId18"/>
    <p:sldId id="374" r:id="rId19"/>
    <p:sldId id="375" r:id="rId20"/>
    <p:sldId id="376" r:id="rId21"/>
    <p:sldId id="258" r:id="rId22"/>
    <p:sldId id="405" r:id="rId23"/>
    <p:sldId id="302" r:id="rId24"/>
    <p:sldId id="303" r:id="rId25"/>
    <p:sldId id="304" r:id="rId26"/>
    <p:sldId id="289" r:id="rId27"/>
    <p:sldId id="305" r:id="rId28"/>
    <p:sldId id="274" r:id="rId29"/>
    <p:sldId id="386" r:id="rId30"/>
    <p:sldId id="275" r:id="rId31"/>
    <p:sldId id="370" r:id="rId32"/>
    <p:sldId id="406" r:id="rId33"/>
    <p:sldId id="384" r:id="rId34"/>
    <p:sldId id="383" r:id="rId35"/>
    <p:sldId id="382" r:id="rId36"/>
    <p:sldId id="381" r:id="rId37"/>
    <p:sldId id="380" r:id="rId38"/>
    <p:sldId id="364" r:id="rId39"/>
    <p:sldId id="407" r:id="rId40"/>
    <p:sldId id="387" r:id="rId41"/>
    <p:sldId id="392" r:id="rId42"/>
    <p:sldId id="389" r:id="rId43"/>
    <p:sldId id="390" r:id="rId44"/>
    <p:sldId id="391" r:id="rId45"/>
    <p:sldId id="363" r:id="rId46"/>
    <p:sldId id="393" r:id="rId47"/>
    <p:sldId id="365" r:id="rId48"/>
    <p:sldId id="426" r:id="rId49"/>
    <p:sldId id="427" r:id="rId50"/>
    <p:sldId id="428" r:id="rId51"/>
    <p:sldId id="429" r:id="rId52"/>
    <p:sldId id="430" r:id="rId53"/>
    <p:sldId id="411" r:id="rId54"/>
    <p:sldId id="398" r:id="rId55"/>
    <p:sldId id="366" r:id="rId56"/>
    <p:sldId id="399" r:id="rId57"/>
    <p:sldId id="400" r:id="rId58"/>
    <p:sldId id="401" r:id="rId59"/>
    <p:sldId id="352" r:id="rId60"/>
    <p:sldId id="408" r:id="rId61"/>
    <p:sldId id="402" r:id="rId62"/>
    <p:sldId id="317" r:id="rId63"/>
    <p:sldId id="412" r:id="rId64"/>
    <p:sldId id="415" r:id="rId65"/>
    <p:sldId id="416" r:id="rId66"/>
    <p:sldId id="417" r:id="rId67"/>
    <p:sldId id="418" r:id="rId68"/>
    <p:sldId id="419" r:id="rId69"/>
    <p:sldId id="420" r:id="rId70"/>
    <p:sldId id="421" r:id="rId71"/>
    <p:sldId id="414" r:id="rId72"/>
    <p:sldId id="422" r:id="rId73"/>
    <p:sldId id="423" r:id="rId74"/>
    <p:sldId id="425" r:id="rId75"/>
    <p:sldId id="424" r:id="rId76"/>
    <p:sldId id="308" r:id="rId77"/>
    <p:sldId id="296" r:id="rId78"/>
    <p:sldId id="404" r:id="rId79"/>
    <p:sldId id="403" r:id="rId80"/>
    <p:sldId id="297" r:id="rId81"/>
    <p:sldId id="298" r:id="rId82"/>
    <p:sldId id="299" r:id="rId83"/>
    <p:sldId id="300" r:id="rId84"/>
    <p:sldId id="385" r:id="rId85"/>
    <p:sldId id="440" r:id="rId86"/>
    <p:sldId id="448" r:id="rId87"/>
    <p:sldId id="447" r:id="rId88"/>
    <p:sldId id="446" r:id="rId89"/>
    <p:sldId id="445" r:id="rId90"/>
    <p:sldId id="444" r:id="rId91"/>
    <p:sldId id="443" r:id="rId92"/>
    <p:sldId id="442" r:id="rId93"/>
    <p:sldId id="441" r:id="rId94"/>
    <p:sldId id="439" r:id="rId95"/>
    <p:sldId id="283" r:id="rId96"/>
    <p:sldId id="306" r:id="rId97"/>
    <p:sldId id="368" r:id="rId98"/>
    <p:sldId id="287" r:id="rId99"/>
  </p:sldIdLst>
  <p:sldSz cx="12188825" cy="6858000"/>
  <p:notesSz cx="6858000" cy="9144000"/>
  <p:embeddedFontLst>
    <p:embeddedFont>
      <p:font typeface="Calibri" panose="020F0502020204030204" pitchFamily="34" charset="0"/>
      <p:regular r:id="rId101"/>
      <p:bold r:id="rId102"/>
      <p:italic r:id="rId103"/>
      <p:boldItalic r:id="rId104"/>
    </p:embeddedFont>
    <p:embeddedFont>
      <p:font typeface="Merriweather Sans" pitchFamily="2" charset="77"/>
      <p:regular r:id="rId105"/>
      <p:bold r:id="rId106"/>
      <p:italic r:id="rId107"/>
      <p:boldItalic r:id="rId108"/>
    </p:embeddedFont>
    <p:embeddedFont>
      <p:font typeface="Poppins Medium" panose="020B0604020202020204" pitchFamily="34" charset="0"/>
      <p:regular r:id="rId109"/>
      <p:bold r:id="rId110"/>
      <p:italic r:id="rId111"/>
      <p:boldItalic r:id="rId112"/>
    </p:embeddedFont>
    <p:embeddedFont>
      <p:font typeface="Roboto" panose="02000000000000000000" pitchFamily="2" charset="0"/>
      <p:regular r:id="rId113"/>
      <p:bold r:id="rId114"/>
      <p:italic r:id="rId115"/>
      <p:boldItalic r:id="rId116"/>
    </p:embeddedFont>
    <p:embeddedFont>
      <p:font typeface="Roboto Light" panose="020F0302020204030204" pitchFamily="34" charset="0"/>
      <p:regular r:id="rId117"/>
      <p:bold r:id="rId118"/>
      <p:italic r:id="rId119"/>
      <p:boldItalic r:id="rId120"/>
    </p:embeddedFont>
    <p:embeddedFont>
      <p:font typeface="Roboto Medium" panose="020F0502020204030204" pitchFamily="34"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CC"/>
    <a:srgbClr val="FFFFFF"/>
    <a:srgbClr val="FFF2CC"/>
    <a:srgbClr val="CCFFCC"/>
    <a:srgbClr val="FFFAB2"/>
    <a:srgbClr val="FDFFE0"/>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32"/>
    <p:restoredTop sz="62084"/>
  </p:normalViewPr>
  <p:slideViewPr>
    <p:cSldViewPr snapToGrid="0">
      <p:cViewPr varScale="1">
        <p:scale>
          <a:sx n="167" d="100"/>
          <a:sy n="167" d="100"/>
        </p:scale>
        <p:origin x="1080" y="184"/>
      </p:cViewPr>
      <p:guideLst>
        <p:guide orient="horz" pos="2160"/>
        <p:guide pos="3839"/>
        <p:guide orient="horz" pos="3945"/>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17.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12.fntdata"/><Relationship Id="rId16" Type="http://schemas.openxmlformats.org/officeDocument/2006/relationships/slide" Target="slides/slide13.xml"/><Relationship Id="rId107" Type="http://schemas.openxmlformats.org/officeDocument/2006/relationships/font" Target="fonts/font7.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2.fntdata"/><Relationship Id="rId123" Type="http://schemas.openxmlformats.org/officeDocument/2006/relationships/font" Target="fonts/font23.fntdata"/><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3.fntdata"/><Relationship Id="rId118" Type="http://schemas.openxmlformats.org/officeDocument/2006/relationships/font" Target="fonts/font18.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fntdata"/><Relationship Id="rId108" Type="http://schemas.openxmlformats.org/officeDocument/2006/relationships/font" Target="fonts/font8.fntdata"/><Relationship Id="rId124" Type="http://schemas.openxmlformats.org/officeDocument/2006/relationships/font" Target="fonts/font24.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4.fntdata"/><Relationship Id="rId119" Type="http://schemas.openxmlformats.org/officeDocument/2006/relationships/font" Target="fonts/font1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9.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font" Target="fonts/font4.fntdata"/><Relationship Id="rId120" Type="http://schemas.openxmlformats.org/officeDocument/2006/relationships/font" Target="fonts/font20.fntdata"/><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0.fntdata"/><Relationship Id="rId115" Type="http://schemas.openxmlformats.org/officeDocument/2006/relationships/font" Target="fonts/font15.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notesMaster" Target="notesMasters/notesMaster1.xml"/><Relationship Id="rId105" Type="http://schemas.openxmlformats.org/officeDocument/2006/relationships/font" Target="fonts/font5.fntdata"/><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2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1.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6.fntdata"/><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font" Target="fonts/font1.fntdata"/><Relationship Id="rId122" Type="http://schemas.openxmlformats.org/officeDocument/2006/relationships/font" Target="fonts/font22.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Senior Principal Engineer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will cover background information about the Autonomous Vehicle Cybersecurity Development Lifecycle or AVCDL.</a:t>
            </a:r>
            <a:endParaRPr sz="1400" dirty="0">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A lifecycle is the collection of processes that guide how a product is created, used, and eventually disposed of.</a:t>
            </a: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7364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let's look at the standards and regulations ecosystem in which our lifecycle is going to operate.</a:t>
            </a:r>
          </a:p>
        </p:txBody>
      </p:sp>
    </p:spTree>
    <p:extLst>
      <p:ext uri="{BB962C8B-B14F-4D97-AF65-F5344CB8AC3E}">
        <p14:creationId xmlns:p14="http://schemas.microsoft.com/office/powerpoint/2010/main" val="379748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Underpinning all of the standards and regulations is ISO 9001.</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quality management system (or QMS) and acts as the basis for compliance in any regulated industry.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automotive realm the complementary standard IATF 16949.</a:t>
            </a:r>
          </a:p>
        </p:txBody>
      </p:sp>
    </p:spTree>
    <p:extLst>
      <p:ext uri="{BB962C8B-B14F-4D97-AF65-F5344CB8AC3E}">
        <p14:creationId xmlns:p14="http://schemas.microsoft.com/office/powerpoint/2010/main" val="255277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our context the next relevant standard is ISO 15288.</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system development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not actually a lifecycle, but rather describes what processes need to be undertaken in the context of systems engineering in order to create a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actual implementation of a lifecycle is left to the individual organization.</a:t>
            </a:r>
          </a:p>
        </p:txBody>
      </p:sp>
    </p:spTree>
    <p:extLst>
      <p:ext uri="{BB962C8B-B14F-4D97-AF65-F5344CB8AC3E}">
        <p14:creationId xmlns:p14="http://schemas.microsoft.com/office/powerpoint/2010/main" val="1265232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Above 15288 is ISO 12207.</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software development lifecycle and just like 15288 is not actually a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processes specified in 12207 are extensions of those specified in the systems development lifecycle and are specialized to software development.</a:t>
            </a:r>
          </a:p>
        </p:txBody>
      </p:sp>
    </p:spTree>
    <p:extLst>
      <p:ext uri="{BB962C8B-B14F-4D97-AF65-F5344CB8AC3E}">
        <p14:creationId xmlns:p14="http://schemas.microsoft.com/office/powerpoint/2010/main" val="2566804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we have a pair of technical standards specific to the automotive space.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first ISO/SAE 21434 covers cybersecurity engineering for road vehicles.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second ISO 24089 covers software update.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standards are not an extension of either 12207 or 15288, but rather presume that these two standards are in place in the same way that 15288 presumes that ISO 9000 is in place.</a:t>
            </a:r>
          </a:p>
        </p:txBody>
      </p:sp>
    </p:spTree>
    <p:extLst>
      <p:ext uri="{BB962C8B-B14F-4D97-AF65-F5344CB8AC3E}">
        <p14:creationId xmlns:p14="http://schemas.microsoft.com/office/powerpoint/2010/main" val="272459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Next, we'll switch from technical standards to regulations.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case, these are the UN regulations governing road vehicles.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Specifically, regulation 155 covering the cybersecurity management system (or CSMS) and regulation 156 covering the system's update management system (or SUMS).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paired with their underlying technical standards 21434 and 24089, respectively.</a:t>
            </a:r>
          </a:p>
        </p:txBody>
      </p:sp>
    </p:spTree>
    <p:extLst>
      <p:ext uri="{BB962C8B-B14F-4D97-AF65-F5344CB8AC3E}">
        <p14:creationId xmlns:p14="http://schemas.microsoft.com/office/powerpoint/2010/main" val="3524445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Atop these two regulations sit another series of regulations, all which have dependencies on them.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see, UN R157 (or ALKS) covering auto lane keeping systems.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expectation is that there is a conformance to R155 and R156.</a:t>
            </a:r>
          </a:p>
        </p:txBody>
      </p:sp>
    </p:spTree>
    <p:extLst>
      <p:ext uri="{BB962C8B-B14F-4D97-AF65-F5344CB8AC3E}">
        <p14:creationId xmlns:p14="http://schemas.microsoft.com/office/powerpoint/2010/main" val="3635033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there is a proposal currently under consideration covering automated driving systems (or ADS) which will require conformance to R155 and R156.</a:t>
            </a:r>
          </a:p>
        </p:txBody>
      </p:sp>
    </p:spTree>
    <p:extLst>
      <p:ext uri="{BB962C8B-B14F-4D97-AF65-F5344CB8AC3E}">
        <p14:creationId xmlns:p14="http://schemas.microsoft.com/office/powerpoint/2010/main" val="2045134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Before creating a lifecycle, it's important to ensure that the standards that you’ll be working with actually have alignment.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solidFill>
                <a:srgbClr val="1D1C1D"/>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rgbClr val="1D1C1D"/>
                </a:solidFill>
                <a:effectLst/>
                <a:latin typeface="Arial" panose="020B0604020202020204" pitchFamily="34" charset="0"/>
              </a:rPr>
              <a:t>So, let's go through that exercise.</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52469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see the activities specified in ISO 15288, the systems development lifecycle.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consider this standard in three chunks: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technical processes,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requirements through disposal,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agreement processes for interactions with suppliers and customers.</a:t>
            </a:r>
            <a:endParaRPr dirty="0"/>
          </a:p>
        </p:txBody>
      </p:sp>
    </p:spTree>
    <p:extLst>
      <p:ext uri="{BB962C8B-B14F-4D97-AF65-F5344CB8AC3E}">
        <p14:creationId xmlns:p14="http://schemas.microsoft.com/office/powerpoint/2010/main" val="439553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1D1C1D"/>
                </a:solidFill>
                <a:effectLst/>
                <a:latin typeface="Arial" panose="020B0604020202020204" pitchFamily="34" charset="0"/>
              </a:rPr>
              <a:t>When we put ISO 12207 next to 15288, we can confirm that it is, as mentioned previously, an extension into the software realm.</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Where it differs is that what 15288 refers to as </a:t>
            </a:r>
            <a:r>
              <a:rPr lang="en-US" b="1" dirty="0">
                <a:solidFill>
                  <a:srgbClr val="1D1C1D"/>
                </a:solidFill>
                <a:effectLst/>
                <a:latin typeface="Arial" panose="020B0604020202020204" pitchFamily="34" charset="0"/>
              </a:rPr>
              <a:t>transition</a:t>
            </a:r>
            <a:r>
              <a:rPr lang="en-US" dirty="0">
                <a:solidFill>
                  <a:srgbClr val="1D1C1D"/>
                </a:solidFill>
                <a:effectLst/>
                <a:latin typeface="Arial" panose="020B0604020202020204" pitchFamily="34" charset="0"/>
              </a:rPr>
              <a:t> and </a:t>
            </a:r>
            <a:r>
              <a:rPr lang="en-US" b="1" dirty="0">
                <a:solidFill>
                  <a:srgbClr val="1D1C1D"/>
                </a:solidFill>
                <a:effectLst/>
                <a:latin typeface="Arial" panose="020B0604020202020204" pitchFamily="34" charset="0"/>
              </a:rPr>
              <a:t>validation</a:t>
            </a:r>
            <a:r>
              <a:rPr lang="en-US" dirty="0">
                <a:solidFill>
                  <a:srgbClr val="1D1C1D"/>
                </a:solidFill>
                <a:effectLst/>
                <a:latin typeface="Arial" panose="020B0604020202020204" pitchFamily="34" charset="0"/>
              </a:rPr>
              <a:t> activities 12207 refers to as </a:t>
            </a:r>
            <a:r>
              <a:rPr lang="en-US" b="1" dirty="0">
                <a:solidFill>
                  <a:srgbClr val="1D1C1D"/>
                </a:solidFill>
                <a:effectLst/>
                <a:latin typeface="Arial" panose="020B0604020202020204" pitchFamily="34" charset="0"/>
              </a:rPr>
              <a:t>software installation </a:t>
            </a:r>
            <a:r>
              <a:rPr lang="en-US" dirty="0">
                <a:solidFill>
                  <a:srgbClr val="1D1C1D"/>
                </a:solidFill>
                <a:effectLst/>
                <a:latin typeface="Arial" panose="020B0604020202020204" pitchFamily="34" charset="0"/>
              </a:rPr>
              <a:t>and </a:t>
            </a:r>
            <a:r>
              <a:rPr lang="en-US" b="1" dirty="0">
                <a:solidFill>
                  <a:srgbClr val="1D1C1D"/>
                </a:solidFill>
                <a:effectLst/>
                <a:latin typeface="Arial" panose="020B0604020202020204" pitchFamily="34" charset="0"/>
              </a:rPr>
              <a:t>software acceptance support</a:t>
            </a:r>
            <a:r>
              <a:rPr lang="en-US" dirty="0">
                <a:solidFill>
                  <a:srgbClr val="1D1C1D"/>
                </a:solidFill>
                <a:effectLst/>
                <a:latin typeface="Arial" panose="020B0604020202020204" pitchFamily="34" charset="0"/>
              </a:rPr>
              <a: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Other than that, the activities differ in name only.</a:t>
            </a:r>
            <a:endParaRPr dirty="0"/>
          </a:p>
        </p:txBody>
      </p:sp>
    </p:spTree>
    <p:extLst>
      <p:ext uri="{BB962C8B-B14F-4D97-AF65-F5344CB8AC3E}">
        <p14:creationId xmlns:p14="http://schemas.microsoft.com/office/powerpoint/2010/main" val="464440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Let’s now add ISO 26262 which covers functional safety of road vehicles.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You'll note the introduction of the </a:t>
            </a:r>
            <a:r>
              <a:rPr lang="en-US" b="1" dirty="0"/>
              <a:t>concept phase</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the </a:t>
            </a:r>
            <a:r>
              <a:rPr lang="en-US" b="1" dirty="0"/>
              <a:t>technical processes </a:t>
            </a:r>
            <a:r>
              <a:rPr lang="en-US" dirty="0"/>
              <a:t>have been split into </a:t>
            </a:r>
            <a:r>
              <a:rPr lang="en-US" b="1" dirty="0"/>
              <a:t>management of functional safety </a:t>
            </a:r>
            <a:r>
              <a:rPr lang="en-US" dirty="0"/>
              <a:t>and </a:t>
            </a:r>
            <a:r>
              <a:rPr lang="en-US" b="1" dirty="0"/>
              <a:t>supporting processes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middle, activities are grouped together reflecting the nature of safety within product development.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Specifically, the </a:t>
            </a:r>
            <a:r>
              <a:rPr lang="en-US" b="1" dirty="0"/>
              <a:t>integration</a:t>
            </a:r>
            <a:r>
              <a:rPr lang="en-US" dirty="0"/>
              <a:t>, </a:t>
            </a:r>
            <a:r>
              <a:rPr lang="en-US" b="1" dirty="0"/>
              <a:t>verification</a:t>
            </a:r>
            <a:r>
              <a:rPr lang="en-US" dirty="0"/>
              <a:t>, and </a:t>
            </a:r>
            <a:r>
              <a:rPr lang="en-US" b="1" dirty="0"/>
              <a:t>transition</a:t>
            </a:r>
            <a:r>
              <a:rPr lang="en-US" dirty="0"/>
              <a:t> phases are grouped together as </a:t>
            </a:r>
            <a:r>
              <a:rPr lang="en-US" b="1" dirty="0"/>
              <a:t>integration and verification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Validation</a:t>
            </a:r>
            <a:r>
              <a:rPr lang="en-US" dirty="0"/>
              <a:t> has become </a:t>
            </a:r>
            <a:r>
              <a:rPr lang="en-US" b="1" dirty="0"/>
              <a:t>production</a:t>
            </a:r>
          </a:p>
          <a:p>
            <a:pPr marL="0" lvl="0" indent="0" algn="l" rtl="0">
              <a:spcBef>
                <a:spcPts val="0"/>
              </a:spcBef>
              <a:spcAft>
                <a:spcPts val="0"/>
              </a:spcAft>
              <a:buNone/>
            </a:pPr>
            <a:endParaRPr lang="en-US" b="1" dirty="0"/>
          </a:p>
          <a:p>
            <a:pPr marL="0" lvl="0" indent="0" algn="l" rtl="0">
              <a:spcBef>
                <a:spcPts val="0"/>
              </a:spcBef>
              <a:spcAft>
                <a:spcPts val="0"/>
              </a:spcAft>
              <a:buNone/>
            </a:pPr>
            <a:r>
              <a:rPr lang="en-US" dirty="0"/>
              <a:t>and the </a:t>
            </a:r>
            <a:r>
              <a:rPr lang="en-US" b="1" dirty="0"/>
              <a:t>operation</a:t>
            </a:r>
            <a:r>
              <a:rPr lang="en-US" dirty="0"/>
              <a:t>, </a:t>
            </a:r>
            <a:r>
              <a:rPr lang="en-US" b="1" dirty="0"/>
              <a:t>maintenance</a:t>
            </a:r>
            <a:r>
              <a:rPr lang="en-US" dirty="0"/>
              <a:t> and </a:t>
            </a:r>
            <a:r>
              <a:rPr lang="en-US" b="1" dirty="0"/>
              <a:t>disposal</a:t>
            </a:r>
            <a:r>
              <a:rPr lang="en-US" dirty="0"/>
              <a:t> phases are group together into a single phase.</a:t>
            </a:r>
          </a:p>
        </p:txBody>
      </p:sp>
    </p:spTree>
    <p:extLst>
      <p:ext uri="{BB962C8B-B14F-4D97-AF65-F5344CB8AC3E}">
        <p14:creationId xmlns:p14="http://schemas.microsoft.com/office/powerpoint/2010/main" val="3661276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we'll add ISO/SAE 21434.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resembles 26262, except in the areas of </a:t>
            </a:r>
            <a:r>
              <a:rPr lang="en-US" b="1" dirty="0"/>
              <a:t>operation</a:t>
            </a:r>
            <a:r>
              <a:rPr lang="en-US" dirty="0"/>
              <a:t>, </a:t>
            </a:r>
            <a:r>
              <a:rPr lang="en-US" b="1" dirty="0"/>
              <a:t>maintenance</a:t>
            </a:r>
            <a:r>
              <a:rPr lang="en-US" dirty="0"/>
              <a:t> and </a:t>
            </a:r>
            <a:r>
              <a:rPr lang="en-US" b="1" dirty="0"/>
              <a:t>decommissioning</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Those areas more closely align with 15288 and 12207's breakdown.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21434 is much more specific, saying </a:t>
            </a:r>
            <a:r>
              <a:rPr lang="en-US" b="1" dirty="0"/>
              <a:t>distributed cybersecurity activities </a:t>
            </a:r>
            <a:r>
              <a:rPr lang="en-US" dirty="0"/>
              <a:t>rather than </a:t>
            </a:r>
            <a:r>
              <a:rPr lang="en-US" b="1" dirty="0"/>
              <a:t>agreement</a:t>
            </a:r>
            <a:r>
              <a:rPr lang="en-US" dirty="0"/>
              <a:t> or </a:t>
            </a:r>
            <a:r>
              <a:rPr lang="en-US" b="1" dirty="0"/>
              <a:t>supporting processes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[long 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you have an organization creating products subject to regulation, you'll need to synchronize your various groups and their activities.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You're going to want them to speak a common language.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don't want to have cybersecurity talking about </a:t>
            </a:r>
            <a:r>
              <a:rPr lang="en-US" b="1" dirty="0"/>
              <a:t>development</a:t>
            </a:r>
            <a:r>
              <a:rPr lang="en-US" dirty="0"/>
              <a:t> while everyone else is talking about </a:t>
            </a:r>
            <a:r>
              <a:rPr lang="en-US" b="1" dirty="0"/>
              <a:t>implementation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do you enable multiple groups with disparate nomenclatures to communicate, share information, and have synchronization points without confusion?</a:t>
            </a:r>
            <a:endParaRPr dirty="0"/>
          </a:p>
        </p:txBody>
      </p:sp>
    </p:spTree>
    <p:extLst>
      <p:ext uri="{BB962C8B-B14F-4D97-AF65-F5344CB8AC3E}">
        <p14:creationId xmlns:p14="http://schemas.microsoft.com/office/powerpoint/2010/main" val="3562997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address this by introducing the </a:t>
            </a:r>
            <a:r>
              <a:rPr lang="en-US" b="1" dirty="0"/>
              <a:t>Autonomous Vehicle Product Development Lifecycle</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AVPDL is a simple but powerful construct which lays out a set of generic phases and processes.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allows groups to use a common language to clearly communicate with other groups when discussing activities in various phases or processes.</a:t>
            </a:r>
            <a:endParaRPr dirty="0"/>
          </a:p>
        </p:txBody>
      </p:sp>
    </p:spTree>
    <p:extLst>
      <p:ext uri="{BB962C8B-B14F-4D97-AF65-F5344CB8AC3E}">
        <p14:creationId xmlns:p14="http://schemas.microsoft.com/office/powerpoint/2010/main" val="2842707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still have the problem that things don’t quite line up, and we're dividing and grouping various things.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you'll notice that where we are introducing additional separation or grouping, it's across phases that lend themselves to this type of decomposition.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instance, the separation of </a:t>
            </a:r>
            <a:r>
              <a:rPr lang="en-US" b="1" dirty="0"/>
              <a:t>operations</a:t>
            </a:r>
            <a:r>
              <a:rPr lang="en-US" dirty="0"/>
              <a:t> and </a:t>
            </a:r>
            <a:r>
              <a:rPr lang="en-US" b="1" dirty="0"/>
              <a:t>decommissioning</a:t>
            </a:r>
            <a:r>
              <a:rPr lang="en-US" dirty="0"/>
              <a:t> is common among three of these standards and should not cause any great difficulty for those in safety who are using 26262.</a:t>
            </a:r>
            <a:endParaRPr dirty="0"/>
          </a:p>
        </p:txBody>
      </p:sp>
    </p:spTree>
    <p:extLst>
      <p:ext uri="{BB962C8B-B14F-4D97-AF65-F5344CB8AC3E}">
        <p14:creationId xmlns:p14="http://schemas.microsoft.com/office/powerpoint/2010/main" val="3962981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You'll note that I said that there were processes and phases within the AVPDL.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processes are things which are managed primarily at the organizational level rather than by any one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Project management</a:t>
            </a:r>
            <a:r>
              <a:rPr lang="en-US" dirty="0"/>
              <a:t>, </a:t>
            </a:r>
            <a:r>
              <a:rPr lang="en-US" b="1" dirty="0"/>
              <a:t>document management </a:t>
            </a:r>
            <a:r>
              <a:rPr lang="en-US" dirty="0"/>
              <a:t>and </a:t>
            </a:r>
            <a:r>
              <a:rPr lang="en-US" b="1" dirty="0"/>
              <a:t>training</a:t>
            </a:r>
            <a:r>
              <a:rPr lang="en-US" dirty="0"/>
              <a:t> are examples of organizational processes.</a:t>
            </a:r>
          </a:p>
        </p:txBody>
      </p:sp>
    </p:spTree>
    <p:extLst>
      <p:ext uri="{BB962C8B-B14F-4D97-AF65-F5344CB8AC3E}">
        <p14:creationId xmlns:p14="http://schemas.microsoft.com/office/powerpoint/2010/main" val="3174196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the bottom, we see </a:t>
            </a:r>
            <a:r>
              <a:rPr lang="en-US" b="1" dirty="0"/>
              <a:t>supplier processes</a:t>
            </a:r>
            <a:r>
              <a:rPr lang="en-US" dirty="0"/>
              <a:t>, these are also primarily managed at the organizational level but with contributions being made by each of the specific groups.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instance, within the context of 21434 we have to have a </a:t>
            </a:r>
            <a:r>
              <a:rPr lang="en-US" b="1" dirty="0"/>
              <a:t>cybersecurity interface agreement </a:t>
            </a:r>
            <a:r>
              <a:rPr lang="en-US" dirty="0"/>
              <a:t>to go alongside the </a:t>
            </a:r>
            <a:r>
              <a:rPr lang="en-US" b="1" dirty="0"/>
              <a:t>functional interface agreement </a:t>
            </a:r>
            <a:r>
              <a:rPr lang="en-US" dirty="0"/>
              <a:t>that exists between the supplier and the customer.</a:t>
            </a:r>
            <a:endParaRPr dirty="0"/>
          </a:p>
        </p:txBody>
      </p:sp>
    </p:spTree>
    <p:extLst>
      <p:ext uri="{BB962C8B-B14F-4D97-AF65-F5344CB8AC3E}">
        <p14:creationId xmlns:p14="http://schemas.microsoft.com/office/powerpoint/2010/main" val="3399497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brings us to the lifecycle phases.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activities directly pertain to the creation, operation and decommissioning of products requiring the coordinated efforts of multiple groups.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choice of divisions is based on what the largest similar activity groupings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motivation for the scope of activities in a phase is that you’re either going to need a gating activity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because there is a dependency on previous phases that would prevent you from moving to the next phase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without having verified that you've taken care of everything that you need to in the current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Or (in the case of the operation phase) that the activities cannot be otherwise grouped.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so, what we see here is that green phases are fundamental gating spots for project management where we want to make sure that we’ve completed all activities across all groups before proceeding.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also want to do this because we have to ensure that we have traceability as required within a regulated industry.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Traceability will be covered in greater detail later in this presentation.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foundation phase doesn't have a gate because its activities are ongoing throughout the entirety of the product lifecycle.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once you've created the processes specified in the foundation phase, they can be reused future projects.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Similarly, the operations phase isn't gated because operations are ongoing.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activities used to handle issue tracking and fleet management will be the same regardless of the product within the operational phase.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All of the same structure and frameworks apply equally.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Lastly, decommissioning isn’t gated because it can occur at any time and has no other phase dependencies. Individual products are sent in for repair, or an entire series may be retired.</a:t>
            </a:r>
            <a:endParaRPr dirty="0"/>
          </a:p>
        </p:txBody>
      </p:sp>
    </p:spTree>
    <p:extLst>
      <p:ext uri="{BB962C8B-B14F-4D97-AF65-F5344CB8AC3E}">
        <p14:creationId xmlns:p14="http://schemas.microsoft.com/office/powerpoint/2010/main" val="884001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that we've established the phases that we're going to use for this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consider some specific sources that we're going to use in order to determine what the activities in each of these phases are going to be.</a:t>
            </a:r>
          </a:p>
        </p:txBody>
      </p:sp>
    </p:spTree>
    <p:extLst>
      <p:ext uri="{BB962C8B-B14F-4D97-AF65-F5344CB8AC3E}">
        <p14:creationId xmlns:p14="http://schemas.microsoft.com/office/powerpoint/2010/main" val="382791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At the end of August 2021, the international standard covering road vehicle cybersecurity engineering (ISO/SAE 21434) was released.</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This technical standard is the basis for international vehicle regulations in the area of cybersecurity.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27497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First and foremost is ISO/SAE 21434, the road vehicle cybersecurity engineering standard.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our base technical standard and it’s going to serve as the most important reference used in the creation of the AVCDL.</a:t>
            </a:r>
          </a:p>
        </p:txBody>
      </p:sp>
    </p:spTree>
    <p:extLst>
      <p:ext uri="{BB962C8B-B14F-4D97-AF65-F5344CB8AC3E}">
        <p14:creationId xmlns:p14="http://schemas.microsoft.com/office/powerpoint/2010/main" val="1623281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previously mentioned, ISO 26262, the road vehicle functional safety standard serves as our guide because although we can create an arbitrarily secure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need to do is have enough security to ensure that the vehicle is going to be operating in a safe way without undue impact on functional requirements.</a:t>
            </a:r>
          </a:p>
        </p:txBody>
      </p:sp>
    </p:spTree>
    <p:extLst>
      <p:ext uri="{BB962C8B-B14F-4D97-AF65-F5344CB8AC3E}">
        <p14:creationId xmlns:p14="http://schemas.microsoft.com/office/powerpoint/2010/main" val="104936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Another source from the standard side is UN regulation 155 dealing with cybersecurity management systems.</a:t>
            </a:r>
          </a:p>
        </p:txBody>
      </p:sp>
    </p:spTree>
    <p:extLst>
      <p:ext uri="{BB962C8B-B14F-4D97-AF65-F5344CB8AC3E}">
        <p14:creationId xmlns:p14="http://schemas.microsoft.com/office/powerpoint/2010/main" val="19015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area of best practices we’ll be utilizing the seminal work </a:t>
            </a:r>
            <a:r>
              <a:rPr lang="en-US" sz="1400" b="1" dirty="0">
                <a:latin typeface="Calibri" panose="020F0502020204030204" pitchFamily="34" charset="0"/>
                <a:cs typeface="Calibri" panose="020F0502020204030204" pitchFamily="34" charset="0"/>
              </a:rPr>
              <a:t>The Security Development Lifecycle </a:t>
            </a:r>
            <a:r>
              <a:rPr lang="en-US" sz="1400" dirty="0">
                <a:latin typeface="Calibri" panose="020F0502020204030204" pitchFamily="34" charset="0"/>
                <a:cs typeface="Calibri" panose="020F0502020204030204" pitchFamily="34" charset="0"/>
              </a:rPr>
              <a:t>developed by Microsoft roughly 20 years ago.</a:t>
            </a:r>
          </a:p>
        </p:txBody>
      </p:sp>
    </p:spTree>
    <p:extLst>
      <p:ext uri="{BB962C8B-B14F-4D97-AF65-F5344CB8AC3E}">
        <p14:creationId xmlns:p14="http://schemas.microsoft.com/office/powerpoint/2010/main" val="2993299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relatively recent, but very informative work is the SSDF from NIST.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document, entitled </a:t>
            </a:r>
            <a:r>
              <a:rPr lang="en-US" sz="1400" b="1" dirty="0">
                <a:latin typeface="Calibri" panose="020F0502020204030204" pitchFamily="34" charset="0"/>
                <a:cs typeface="Calibri" panose="020F0502020204030204" pitchFamily="34" charset="0"/>
              </a:rPr>
              <a:t>Mitigating the Risk of Software Vulnerabilities by Adopting a Secure Software Development Framework</a:t>
            </a: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 a compendium of best practices and has many informative elements which are not collected anywhere else.</a:t>
            </a:r>
          </a:p>
        </p:txBody>
      </p:sp>
    </p:spTree>
    <p:extLst>
      <p:ext uri="{BB962C8B-B14F-4D97-AF65-F5344CB8AC3E}">
        <p14:creationId xmlns:p14="http://schemas.microsoft.com/office/powerpoint/2010/main" val="2254831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Rounding out our primary reference documents is NIST special publication 800-181, </a:t>
            </a:r>
            <a:r>
              <a:rPr lang="en-US" sz="1400" b="1" dirty="0">
                <a:latin typeface="Calibri" panose="020F0502020204030204" pitchFamily="34" charset="0"/>
                <a:cs typeface="Calibri" panose="020F0502020204030204" pitchFamily="34" charset="0"/>
              </a:rPr>
              <a:t>National Initiative for Cybersecurity Education Cybersecurity Workforce Framework </a:t>
            </a:r>
            <a:r>
              <a:rPr lang="en-US" sz="1400" dirty="0">
                <a:latin typeface="Calibri" panose="020F0502020204030204" pitchFamily="34" charset="0"/>
                <a:cs typeface="Calibri" panose="020F0502020204030204" pitchFamily="34" charset="0"/>
              </a:rPr>
              <a:t>(also called the </a:t>
            </a:r>
            <a:r>
              <a:rPr lang="en-US" sz="1400" b="1" dirty="0">
                <a:latin typeface="Calibri" panose="020F0502020204030204" pitchFamily="34" charset="0"/>
                <a:cs typeface="Calibri" panose="020F0502020204030204" pitchFamily="34" charset="0"/>
              </a:rPr>
              <a:t>NCWF</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provides a definitive list of all of the knowledge, skills and activities that each worker in the cybersecurity realm needs in order to effectively fulfill their job.</a:t>
            </a:r>
          </a:p>
        </p:txBody>
      </p:sp>
    </p:spTree>
    <p:extLst>
      <p:ext uri="{BB962C8B-B14F-4D97-AF65-F5344CB8AC3E}">
        <p14:creationId xmlns:p14="http://schemas.microsoft.com/office/powerpoint/2010/main" val="1322699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take a look and see how these sources inform the construction of the AVCDL.</a:t>
            </a:r>
          </a:p>
        </p:txBody>
      </p:sp>
    </p:spTree>
    <p:extLst>
      <p:ext uri="{BB962C8B-B14F-4D97-AF65-F5344CB8AC3E}">
        <p14:creationId xmlns:p14="http://schemas.microsoft.com/office/powerpoint/2010/main" val="1669990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start by taking the AVPDL phases that specify the lifecycle and stretch them out linearly.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the legend in the lower-right corner showing that the foundational elements are in blue, the developmental in green, and the post-developmental in yellow, all other elements in white are general information.</a:t>
            </a:r>
          </a:p>
        </p:txBody>
      </p:sp>
    </p:spTree>
    <p:extLst>
      <p:ext uri="{BB962C8B-B14F-4D97-AF65-F5344CB8AC3E}">
        <p14:creationId xmlns:p14="http://schemas.microsoft.com/office/powerpoint/2010/main" val="2799714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start with the MSSDL.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there's a fairly direct mapping between the MSSDL and the phases as described by the AVPDL.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Two deviations are that the requirements phase in the MSSDL specifies activities for both the requirements and the design phases.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the release phase speaks to not only the release phase in the AVPDL, but also to the foundation phase.</a:t>
            </a:r>
          </a:p>
        </p:txBody>
      </p:sp>
    </p:spTree>
    <p:extLst>
      <p:ext uri="{BB962C8B-B14F-4D97-AF65-F5344CB8AC3E}">
        <p14:creationId xmlns:p14="http://schemas.microsoft.com/office/powerpoint/2010/main" val="3475925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SSDF is a bit less granular, divided into only four topics.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a:t>
            </a:r>
            <a:r>
              <a:rPr lang="en-US" sz="1400" b="1" dirty="0">
                <a:latin typeface="Calibri" panose="020F0502020204030204" pitchFamily="34" charset="0"/>
                <a:cs typeface="Calibri" panose="020F0502020204030204" pitchFamily="34" charset="0"/>
              </a:rPr>
              <a:t>protecting the software</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preparing the organization, producing well secured software</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respond to vulnerability reports</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material covers everything except for the product release and decommissioning phases.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5521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What does this mean for vehicle development?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How are we going to achieve compliance with this standard?</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I was hired by Motional to look at this very problem.</a:t>
            </a:r>
          </a:p>
          <a:p>
            <a:pPr marL="158750" indent="0" algn="l">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50462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in the legend that we use a red rounded rectangle for 26262.</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however no processes that speak directly to cybersecurity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more an alignment of materials.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t>
            </a:r>
            <a:r>
              <a:rPr lang="en-US" sz="1400" b="1" dirty="0">
                <a:latin typeface="Calibri" panose="020F0502020204030204" pitchFamily="34" charset="0"/>
                <a:cs typeface="Calibri" panose="020F0502020204030204" pitchFamily="34" charset="0"/>
              </a:rPr>
              <a:t>requirements</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design</a:t>
            </a:r>
            <a:r>
              <a:rPr lang="en-US" sz="1400" dirty="0">
                <a:latin typeface="Calibri" panose="020F0502020204030204" pitchFamily="34" charset="0"/>
                <a:cs typeface="Calibri" panose="020F0502020204030204" pitchFamily="34" charset="0"/>
              </a:rPr>
              <a:t> phases are spoken of in the third volume of 26262.</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t>
            </a:r>
            <a:r>
              <a:rPr lang="en-US" sz="1400" b="1" dirty="0">
                <a:latin typeface="Calibri" panose="020F0502020204030204" pitchFamily="34" charset="0"/>
                <a:cs typeface="Calibri" panose="020F0502020204030204" pitchFamily="34" charset="0"/>
              </a:rPr>
              <a:t>implementation</a:t>
            </a:r>
            <a:r>
              <a:rPr lang="en-US" sz="1400" dirty="0">
                <a:latin typeface="Calibri" panose="020F0502020204030204" pitchFamily="34" charset="0"/>
                <a:cs typeface="Calibri" panose="020F0502020204030204" pitchFamily="34" charset="0"/>
              </a:rPr>
              <a:t> through </a:t>
            </a:r>
            <a:r>
              <a:rPr lang="en-US" sz="1400" b="1" dirty="0">
                <a:latin typeface="Calibri" panose="020F0502020204030204" pitchFamily="34" charset="0"/>
                <a:cs typeface="Calibri" panose="020F0502020204030204" pitchFamily="34" charset="0"/>
              </a:rPr>
              <a:t>verification</a:t>
            </a:r>
            <a:r>
              <a:rPr lang="en-US" sz="1400" dirty="0">
                <a:latin typeface="Calibri" panose="020F0502020204030204" pitchFamily="34" charset="0"/>
                <a:cs typeface="Calibri" panose="020F0502020204030204" pitchFamily="34" charset="0"/>
              </a:rPr>
              <a:t> phases are in volumes four through six.</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the </a:t>
            </a:r>
            <a:r>
              <a:rPr lang="en-US" sz="1400" b="1" dirty="0">
                <a:latin typeface="Calibri" panose="020F0502020204030204" pitchFamily="34" charset="0"/>
                <a:cs typeface="Calibri" panose="020F0502020204030204" pitchFamily="34" charset="0"/>
              </a:rPr>
              <a:t>release</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operation</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decommissioning</a:t>
            </a:r>
            <a:r>
              <a:rPr lang="en-US" sz="1400" dirty="0">
                <a:latin typeface="Calibri" panose="020F0502020204030204" pitchFamily="34" charset="0"/>
                <a:cs typeface="Calibri" panose="020F0502020204030204" pitchFamily="34" charset="0"/>
              </a:rPr>
              <a:t> phases are covered in volume seven.</a:t>
            </a:r>
          </a:p>
        </p:txBody>
      </p:sp>
    </p:spTree>
    <p:extLst>
      <p:ext uri="{BB962C8B-B14F-4D97-AF65-F5344CB8AC3E}">
        <p14:creationId xmlns:p14="http://schemas.microsoft.com/office/powerpoint/2010/main" val="164172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brings us to ISO/SAE 21434.</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 mapping is a bit of a mess.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multiple phases that are spoken to by the various clauses within 21434.</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unfortunate, but that's just the way it's structured.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there are many things which speak to activities which should be addressed in the foundation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also activities which speak to multiple phases.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makes for the direct usage of 21434 very difficult in terms of an implementation.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fact, speaks to why it's useful to have a lifecycle as is the assumption by any of these standards,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because the lifecycle speaks to the direct set of processes that an organization would actually 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opposed to the way that these are organized from the standpoint of the standard or a regulatory document.</a:t>
            </a:r>
          </a:p>
        </p:txBody>
      </p:sp>
    </p:spTree>
    <p:extLst>
      <p:ext uri="{BB962C8B-B14F-4D97-AF65-F5344CB8AC3E}">
        <p14:creationId xmlns:p14="http://schemas.microsoft.com/office/powerpoint/2010/main" val="4057262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here's a quick view to show you all of the sources combined.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 various sources all contribute something differently and they all arrange their information in different manners.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AVCDL harmonizes all of this information, and in fact, provides something that organizations can implement without having to worry about how any of these sources in particular speak to the material.</a:t>
            </a:r>
          </a:p>
        </p:txBody>
      </p:sp>
    </p:spTree>
    <p:extLst>
      <p:ext uri="{BB962C8B-B14F-4D97-AF65-F5344CB8AC3E}">
        <p14:creationId xmlns:p14="http://schemas.microsoft.com/office/powerpoint/2010/main" val="3496046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briefly at how we take one of these standards, specifically ISO/SAE 21434 and use it to inform what we should have in the AVCDL.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a sheet that was created to bring together the 21434 work products and their specific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that there's a column labeled AVCDL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was used to chunk the information and place the specific requirements into the appropriate AVCDL phase buckets.</a:t>
            </a:r>
          </a:p>
        </p:txBody>
      </p:sp>
    </p:spTree>
    <p:extLst>
      <p:ext uri="{BB962C8B-B14F-4D97-AF65-F5344CB8AC3E}">
        <p14:creationId xmlns:p14="http://schemas.microsoft.com/office/powerpoint/2010/main" val="638612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Using the information from 21434 and other sources, a list of phase requirements for the AVCDL was created, these are shown across the top.</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 the left are the 21434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we're able to then do is to show within the field how particular AVCDL phase requirements satisfy particular 21434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we show where we provide partial support because those requirements are not entirely within the purview of cybersecurity requiring other group or organizational level inputs.</a:t>
            </a:r>
          </a:p>
        </p:txBody>
      </p:sp>
    </p:spTree>
    <p:extLst>
      <p:ext uri="{BB962C8B-B14F-4D97-AF65-F5344CB8AC3E}">
        <p14:creationId xmlns:p14="http://schemas.microsoft.com/office/powerpoint/2010/main" val="31704654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Here’s the result, the AVCDL framework.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34455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As you can see, from the AVPDL we have the identified phases for the lifecycle </a:t>
            </a:r>
            <a:r>
              <a:rPr lang="en-US" sz="1400" b="1" dirty="0">
                <a:latin typeface="Calibri" panose="020F0502020204030204" pitchFamily="34" charset="0"/>
                <a:cs typeface="Calibri" panose="020F0502020204030204" pitchFamily="34" charset="0"/>
              </a:rPr>
              <a:t>foundation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requirements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design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implementation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verification</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release</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operation</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decommissioning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8201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developmental phases are five gates used to synchronize the AVCDL with the other groups’ lifecycles being used in the implementation of the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08118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the foundation phase spans all other phases.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see why from the contents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Training</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roles and responsibilities,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tool chain support</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overall requirements,</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protection of the code,</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ensuring release integrity,</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incident response plan,</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decommissioning plan,</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threat prioritization plan</a:t>
            </a: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deployment plan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all global level things within the context of cybersecurity and apply to every release of every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fact, having and updating them at this level allows us to have uniformity across the product.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95457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Within the developmental phases, we find a normal distribution of the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t>
            </a:r>
            <a:r>
              <a:rPr lang="en-US" sz="1400" b="1" dirty="0">
                <a:latin typeface="Calibri" panose="020F0502020204030204" pitchFamily="34" charset="0"/>
                <a:cs typeface="Calibri" panose="020F0502020204030204" pitchFamily="34" charset="0"/>
              </a:rPr>
              <a:t>requirements</a:t>
            </a:r>
            <a:r>
              <a:rPr lang="en-US" sz="1400" dirty="0">
                <a:latin typeface="Calibri" panose="020F0502020204030204" pitchFamily="34" charset="0"/>
                <a:cs typeface="Calibri" panose="020F0502020204030204" pitchFamily="34" charset="0"/>
              </a:rPr>
              <a:t>, we have only one.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get more in the </a:t>
            </a:r>
            <a:r>
              <a:rPr lang="en-US" sz="1400" b="1" dirty="0">
                <a:latin typeface="Calibri" panose="020F0502020204030204" pitchFamily="34" charset="0"/>
                <a:cs typeface="Calibri" panose="020F0502020204030204" pitchFamily="34" charset="0"/>
              </a:rPr>
              <a:t>design.</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1" dirty="0">
                <a:latin typeface="Calibri" panose="020F0502020204030204" pitchFamily="34" charset="0"/>
                <a:cs typeface="Calibri" panose="020F0502020204030204" pitchFamily="34" charset="0"/>
              </a:rPr>
              <a:t>T</a:t>
            </a:r>
            <a:r>
              <a:rPr lang="en-US" sz="1400" dirty="0">
                <a:latin typeface="Calibri" panose="020F0502020204030204" pitchFamily="34" charset="0"/>
                <a:cs typeface="Calibri" panose="020F0502020204030204" pitchFamily="34" charset="0"/>
              </a:rPr>
              <a:t>he bulk of our activities within the </a:t>
            </a:r>
            <a:r>
              <a:rPr lang="en-US" sz="1400" b="1" dirty="0">
                <a:latin typeface="Calibri" panose="020F0502020204030204" pitchFamily="34" charset="0"/>
                <a:cs typeface="Calibri" panose="020F0502020204030204" pitchFamily="34" charset="0"/>
              </a:rPr>
              <a:t>implementation.</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b="1" dirty="0">
                <a:latin typeface="Calibri" panose="020F0502020204030204" pitchFamily="34" charset="0"/>
                <a:cs typeface="Calibri" panose="020F0502020204030204" pitchFamily="34" charset="0"/>
              </a:rPr>
              <a:t>Verification</a:t>
            </a:r>
            <a:r>
              <a:rPr lang="en-US" sz="1400" dirty="0">
                <a:latin typeface="Calibri" panose="020F0502020204030204" pitchFamily="34" charset="0"/>
                <a:cs typeface="Calibri" panose="020F0502020204030204" pitchFamily="34" charset="0"/>
              </a:rPr>
              <a:t> looks back on the earlier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we have </a:t>
            </a:r>
            <a:r>
              <a:rPr lang="en-US" sz="1400" b="1" dirty="0">
                <a:latin typeface="Calibri" panose="020F0502020204030204" pitchFamily="34" charset="0"/>
                <a:cs typeface="Calibri" panose="020F0502020204030204" pitchFamily="34" charset="0"/>
              </a:rPr>
              <a:t>release</a:t>
            </a:r>
            <a:r>
              <a:rPr lang="en-US" sz="1400" dirty="0">
                <a:latin typeface="Calibri" panose="020F0502020204030204" pitchFamily="34" charset="0"/>
                <a:cs typeface="Calibri" panose="020F0502020204030204" pitchFamily="34" charset="0"/>
              </a:rPr>
              <a:t>, where our only processes are </a:t>
            </a:r>
            <a:r>
              <a:rPr lang="en-US" sz="1400" b="1" dirty="0">
                <a:latin typeface="Calibri" panose="020F0502020204030204" pitchFamily="34" charset="0"/>
                <a:cs typeface="Calibri" panose="020F0502020204030204" pitchFamily="34" charset="0"/>
              </a:rPr>
              <a:t>final review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archiving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gives us a sense of where we're going to be putting the bulk of our cybersecurity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806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The answer to this question is embodied in the Autonomous Vehicle Cybersecurity Development Lifecycle (or AVCDL for short).</a:t>
            </a:r>
          </a:p>
          <a:p>
            <a:pPr marL="0" lvl="0" indent="0" algn="l" rtl="0">
              <a:spcBef>
                <a:spcPts val="0"/>
              </a:spcBef>
              <a:spcAft>
                <a:spcPts val="0"/>
              </a:spcAft>
              <a:buNone/>
            </a:pPr>
            <a:endParaRPr lang="en-US" dirty="0">
              <a:solidFill>
                <a:srgbClr val="1D1C1D"/>
              </a:solidFill>
              <a:effectLst/>
              <a:latin typeface="Arial" panose="020B0604020202020204" pitchFamily="34" charset="0"/>
            </a:endParaRPr>
          </a:p>
          <a:p>
            <a:pPr marL="0" lvl="0" indent="0" algn="l" rtl="0">
              <a:spcBef>
                <a:spcPts val="0"/>
              </a:spcBef>
              <a:spcAft>
                <a:spcPts val="0"/>
              </a:spcAft>
              <a:buNone/>
            </a:pPr>
            <a:r>
              <a:rPr lang="en-US" dirty="0">
                <a:solidFill>
                  <a:srgbClr val="1D1C1D"/>
                </a:solidFill>
                <a:effectLst/>
                <a:latin typeface="Arial" panose="020B0604020202020204" pitchFamily="34" charset="0"/>
              </a:rPr>
              <a:t>Before getting into the details of the AVCDL, let’s look at the various elements that led to its creation.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815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last section of the framework contains the post-production phases of </a:t>
            </a:r>
            <a:r>
              <a:rPr lang="en-US" sz="1400" b="1" dirty="0">
                <a:latin typeface="Calibri" panose="020F0502020204030204" pitchFamily="34" charset="0"/>
                <a:cs typeface="Calibri" panose="020F0502020204030204" pitchFamily="34" charset="0"/>
              </a:rPr>
              <a:t>operation</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decommissioning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Note that in </a:t>
            </a:r>
            <a:r>
              <a:rPr lang="en-US" sz="1400" b="1" dirty="0">
                <a:latin typeface="Calibri" panose="020F0502020204030204" pitchFamily="34" charset="0"/>
                <a:cs typeface="Calibri" panose="020F0502020204030204" pitchFamily="34" charset="0"/>
              </a:rPr>
              <a:t>operation</a:t>
            </a:r>
            <a:r>
              <a:rPr lang="en-US" sz="1400" dirty="0">
                <a:latin typeface="Calibri" panose="020F0502020204030204" pitchFamily="34" charset="0"/>
                <a:cs typeface="Calibri" panose="020F0502020204030204" pitchFamily="34" charset="0"/>
              </a:rPr>
              <a:t>, we're doing a lot of work which is related to operational technology and also deployment.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t>
            </a:r>
            <a:r>
              <a:rPr lang="en-US" sz="1400" b="1" dirty="0">
                <a:latin typeface="Calibri" panose="020F0502020204030204" pitchFamily="34" charset="0"/>
                <a:cs typeface="Calibri" panose="020F0502020204030204" pitchFamily="34" charset="0"/>
              </a:rPr>
              <a:t>decommissioning</a:t>
            </a:r>
            <a:r>
              <a:rPr lang="en-US" sz="1400" dirty="0">
                <a:latin typeface="Calibri" panose="020F0502020204030204" pitchFamily="34" charset="0"/>
                <a:cs typeface="Calibri" panose="020F0502020204030204" pitchFamily="34" charset="0"/>
              </a:rPr>
              <a:t>, we have </a:t>
            </a:r>
            <a:r>
              <a:rPr lang="en-US" sz="1400" b="1" dirty="0">
                <a:latin typeface="Calibri" panose="020F0502020204030204" pitchFamily="34" charset="0"/>
                <a:cs typeface="Calibri" panose="020F0502020204030204" pitchFamily="34" charset="0"/>
              </a:rPr>
              <a:t>decommissioning processes </a:t>
            </a:r>
            <a:r>
              <a:rPr lang="en-US" sz="1400" dirty="0">
                <a:latin typeface="Calibri" panose="020F0502020204030204" pitchFamily="34" charset="0"/>
                <a:cs typeface="Calibri" panose="020F0502020204030204" pitchFamily="34" charset="0"/>
              </a:rPr>
              <a:t>because unlike many other groups involved in the vehicle’s lifecycle,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cybersecurity relevant materials in the various elements of the vehicle that needs to be addressed if that element is taken out of service, either for full decommissioning or simply for RMA.</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5551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take a moment to consider how the AVCDL addresses our two major concerns within cybersecurity, those being </a:t>
            </a:r>
            <a:r>
              <a:rPr lang="en-US" sz="1400" b="1" dirty="0">
                <a:latin typeface="Calibri" panose="020F0502020204030204" pitchFamily="34" charset="0"/>
                <a:cs typeface="Calibri" panose="020F0502020204030204" pitchFamily="34" charset="0"/>
              </a:rPr>
              <a:t>design deficiencies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implementation defects</a:t>
            </a:r>
            <a:r>
              <a:rPr lang="en-US" sz="1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1350496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classic way to approach cybersecurity within a product is by assessing the product after it’s built.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can be done using traditional penetration testing or earlier on in the process with extensions of what would normally be considered compiler features such as static analysis and dynamic analysis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well as more sophisticated after-the-fact testing, such as using the analog to </a:t>
            </a:r>
            <a:r>
              <a:rPr lang="en-US" sz="1400" b="1" dirty="0">
                <a:latin typeface="Calibri" panose="020F0502020204030204" pitchFamily="34" charset="0"/>
                <a:cs typeface="Calibri" panose="020F0502020204030204" pitchFamily="34" charset="0"/>
              </a:rPr>
              <a:t>unit testing</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fuzz testing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you can have security code reviews alongside traditional functional code reviews.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address </a:t>
            </a:r>
            <a:r>
              <a:rPr lang="en-US" sz="1400" b="1" dirty="0">
                <a:latin typeface="Calibri" panose="020F0502020204030204" pitchFamily="34" charset="0"/>
                <a:cs typeface="Calibri" panose="020F0502020204030204" pitchFamily="34" charset="0"/>
              </a:rPr>
              <a:t>implementation defects </a:t>
            </a:r>
            <a:r>
              <a:rPr lang="en-US" sz="1400" dirty="0">
                <a:latin typeface="Calibri" panose="020F0502020204030204" pitchFamily="34" charset="0"/>
                <a:cs typeface="Calibri" panose="020F0502020204030204" pitchFamily="34" charset="0"/>
              </a:rPr>
              <a:t>where the system itself has implemented cybersecurity incorrectly.</a:t>
            </a:r>
          </a:p>
        </p:txBody>
      </p:sp>
    </p:spTree>
    <p:extLst>
      <p:ext uri="{BB962C8B-B14F-4D97-AF65-F5344CB8AC3E}">
        <p14:creationId xmlns:p14="http://schemas.microsoft.com/office/powerpoint/2010/main" val="1996817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more sophisticated approach would allow us to address </a:t>
            </a:r>
            <a:r>
              <a:rPr lang="en-US" sz="1400" b="1" dirty="0">
                <a:latin typeface="Calibri" panose="020F0502020204030204" pitchFamily="34" charset="0"/>
                <a:cs typeface="Calibri" panose="020F0502020204030204" pitchFamily="34" charset="0"/>
              </a:rPr>
              <a:t>design deficiencies,</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where the elements of the system were not designed taking cybersecurity into consideration.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look at things like </a:t>
            </a:r>
            <a:r>
              <a:rPr lang="en-US" sz="1400" b="1" dirty="0">
                <a:latin typeface="Calibri" panose="020F0502020204030204" pitchFamily="34" charset="0"/>
                <a:cs typeface="Calibri" panose="020F0502020204030204" pitchFamily="34" charset="0"/>
              </a:rPr>
              <a:t>secure designer reviews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attack surface analysis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threat modeling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that there's a duel to these last two processes in the verification phase where we perform a </a:t>
            </a:r>
            <a:r>
              <a:rPr lang="en-US" sz="1400" b="1" dirty="0">
                <a:latin typeface="Calibri" panose="020F0502020204030204" pitchFamily="34" charset="0"/>
                <a:cs typeface="Calibri" panose="020F0502020204030204" pitchFamily="34" charset="0"/>
              </a:rPr>
              <a:t>threat modeling review </a:t>
            </a:r>
            <a:r>
              <a:rPr lang="en-US" sz="1400" dirty="0">
                <a:latin typeface="Calibri" panose="020F0502020204030204" pitchFamily="34" charset="0"/>
                <a:cs typeface="Calibri" panose="020F0502020204030204" pitchFamily="34" charset="0"/>
              </a:rPr>
              <a:t>and an </a:t>
            </a:r>
            <a:r>
              <a:rPr lang="en-US" sz="1400" b="1" dirty="0">
                <a:latin typeface="Calibri" panose="020F0502020204030204" pitchFamily="34" charset="0"/>
                <a:cs typeface="Calibri" panose="020F0502020204030204" pitchFamily="34" charset="0"/>
              </a:rPr>
              <a:t>attack surface analysis review</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allows us to ensure that those deficiencies that we identified in the design phase were in fact corrected in the verification phase.</a:t>
            </a:r>
          </a:p>
        </p:txBody>
      </p:sp>
    </p:spTree>
    <p:extLst>
      <p:ext uri="{BB962C8B-B14F-4D97-AF65-F5344CB8AC3E}">
        <p14:creationId xmlns:p14="http://schemas.microsoft.com/office/powerpoint/2010/main" val="29913222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the combination of these two approaches which address both the design efficiencies and the implementation defects that give us the highest level of certainty that we've managed to attain sufficient cybersecurity rigor.</a:t>
            </a:r>
          </a:p>
        </p:txBody>
      </p:sp>
    </p:spTree>
    <p:extLst>
      <p:ext uri="{BB962C8B-B14F-4D97-AF65-F5344CB8AC3E}">
        <p14:creationId xmlns:p14="http://schemas.microsoft.com/office/powerpoint/2010/main" val="3456329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since this is a lifecycle which works within the context of organizations using the V-model, the AVCDL can in fact show that this model is addressed.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having a V on the on the diagram really doesn't get into how this works.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let's look in a more detailed fashion.</a:t>
            </a:r>
          </a:p>
        </p:txBody>
      </p:sp>
    </p:spTree>
    <p:extLst>
      <p:ext uri="{BB962C8B-B14F-4D97-AF65-F5344CB8AC3E}">
        <p14:creationId xmlns:p14="http://schemas.microsoft.com/office/powerpoint/2010/main" val="3255058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Since the AVCDL does not prescribe a particular implementation methodology,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 elaboration document has been provided to help those who use this model understand how it relates to the AVCDL.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case, that elaboration document is entitled </a:t>
            </a:r>
            <a:r>
              <a:rPr lang="en-US" sz="1400" b="1" dirty="0">
                <a:latin typeface="Calibri" panose="020F0502020204030204" pitchFamily="34" charset="0"/>
                <a:cs typeface="Calibri" panose="020F0502020204030204" pitchFamily="34" charset="0"/>
              </a:rPr>
              <a:t>Understanding Verification and Validation in an AVCDL Context</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 the left, is a portion of a diagram showing how particular artifacts, created in earlier stages, are verified in later stages.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this case, we can look at the </a:t>
            </a:r>
            <a:r>
              <a:rPr lang="en-US" sz="1400" b="1" dirty="0">
                <a:latin typeface="Calibri" panose="020F0502020204030204" pitchFamily="34" charset="0"/>
                <a:cs typeface="Calibri" panose="020F0502020204030204" pitchFamily="34" charset="0"/>
              </a:rPr>
              <a:t>threat modeling report </a:t>
            </a: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attack surface analysis report </a:t>
            </a:r>
            <a:r>
              <a:rPr lang="en-US" sz="1400" dirty="0">
                <a:latin typeface="Calibri" panose="020F0502020204030204" pitchFamily="34" charset="0"/>
                <a:cs typeface="Calibri" panose="020F0502020204030204" pitchFamily="34" charset="0"/>
              </a:rPr>
              <a:t>created in the design phase and then later reviewed in the verification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you can see how particular downstream activities rely on various upstream activities.</a:t>
            </a:r>
          </a:p>
        </p:txBody>
      </p:sp>
    </p:spTree>
    <p:extLst>
      <p:ext uri="{BB962C8B-B14F-4D97-AF65-F5344CB8AC3E}">
        <p14:creationId xmlns:p14="http://schemas.microsoft.com/office/powerpoint/2010/main" val="2386146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AVCDL can also be applied within the context of a cyclic developmental implementation.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take that on a large scale, we go from requirements through to release and operation in a cycle anchored by the foundation phase, which applies at all times.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we have an exit from the cycle when we decommission the product.</a:t>
            </a:r>
          </a:p>
        </p:txBody>
      </p:sp>
    </p:spTree>
    <p:extLst>
      <p:ext uri="{BB962C8B-B14F-4D97-AF65-F5344CB8AC3E}">
        <p14:creationId xmlns:p14="http://schemas.microsoft.com/office/powerpoint/2010/main" val="42944304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zoom in, we can see how the AVCDL phase requirements overlay onto this cyclic view.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that the transitions between the five developmental phases and their following phases shows the phase gate that's associated with them.</a:t>
            </a:r>
          </a:p>
        </p:txBody>
      </p:sp>
    </p:spTree>
    <p:extLst>
      <p:ext uri="{BB962C8B-B14F-4D97-AF65-F5344CB8AC3E}">
        <p14:creationId xmlns:p14="http://schemas.microsoft.com/office/powerpoint/2010/main" val="41056276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topic of cyclic feedback which is core to a cyclic implementation methodology is described in the </a:t>
            </a:r>
            <a:r>
              <a:rPr lang="en-US" sz="1400" b="1" dirty="0">
                <a:latin typeface="Calibri" panose="020F0502020204030204" pitchFamily="34" charset="0"/>
                <a:cs typeface="Calibri" panose="020F0502020204030204" pitchFamily="34" charset="0"/>
              </a:rPr>
              <a:t>Understanding Cybersecurity Risk Freshness in an AVCDL Context </a:t>
            </a:r>
            <a:r>
              <a:rPr lang="en-US" sz="1400" dirty="0">
                <a:latin typeface="Calibri" panose="020F0502020204030204" pitchFamily="34" charset="0"/>
                <a:cs typeface="Calibri" panose="020F0502020204030204" pitchFamily="34" charset="0"/>
              </a:rPr>
              <a:t>elaboration document.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 can see on the diagram on the left, the </a:t>
            </a:r>
            <a:r>
              <a:rPr lang="en-US" sz="1400" b="1" dirty="0">
                <a:latin typeface="Calibri" panose="020F0502020204030204" pitchFamily="34" charset="0"/>
                <a:cs typeface="Calibri" panose="020F0502020204030204" pitchFamily="34" charset="0"/>
              </a:rPr>
              <a:t>implementation phase </a:t>
            </a:r>
            <a:r>
              <a:rPr lang="en-US" sz="1400" dirty="0">
                <a:latin typeface="Calibri" panose="020F0502020204030204" pitchFamily="34" charset="0"/>
                <a:cs typeface="Calibri" panose="020F0502020204030204" pitchFamily="34" charset="0"/>
              </a:rPr>
              <a:t>has feedback which channels through the </a:t>
            </a:r>
            <a:r>
              <a:rPr lang="en-US" sz="1400" b="1" dirty="0">
                <a:latin typeface="Calibri" panose="020F0502020204030204" pitchFamily="34" charset="0"/>
                <a:cs typeface="Calibri" panose="020F0502020204030204" pitchFamily="34" charset="0"/>
              </a:rPr>
              <a:t>threat prioritization process </a:t>
            </a:r>
            <a:r>
              <a:rPr lang="en-US" sz="1400" dirty="0">
                <a:latin typeface="Calibri" panose="020F0502020204030204" pitchFamily="34" charset="0"/>
                <a:cs typeface="Calibri" panose="020F0502020204030204" pitchFamily="34" charset="0"/>
              </a:rPr>
              <a:t>and eventually into the </a:t>
            </a:r>
            <a:r>
              <a:rPr lang="en-US" sz="1400" b="1" dirty="0">
                <a:latin typeface="Calibri" panose="020F0502020204030204" pitchFamily="34" charset="0"/>
                <a:cs typeface="Calibri" panose="020F0502020204030204" pitchFamily="34" charset="0"/>
              </a:rPr>
              <a:t>issue tracking system</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feedback can return to the </a:t>
            </a:r>
            <a:r>
              <a:rPr lang="en-US" sz="1400" b="1" dirty="0">
                <a:latin typeface="Calibri" panose="020F0502020204030204" pitchFamily="34" charset="0"/>
                <a:cs typeface="Calibri" panose="020F0502020204030204" pitchFamily="34" charset="0"/>
              </a:rPr>
              <a:t>implementation phase </a:t>
            </a:r>
            <a:r>
              <a:rPr lang="en-US" sz="1400" b="0" dirty="0">
                <a:latin typeface="Calibri" panose="020F0502020204030204" pitchFamily="34" charset="0"/>
                <a:cs typeface="Calibri" panose="020F0502020204030204" pitchFamily="34" charset="0"/>
              </a:rPr>
              <a:t>directly, </a:t>
            </a:r>
            <a:r>
              <a:rPr lang="en-US" sz="1400" dirty="0">
                <a:latin typeface="Calibri" panose="020F0502020204030204" pitchFamily="34" charset="0"/>
                <a:cs typeface="Calibri" panose="020F0502020204030204" pitchFamily="34" charset="0"/>
              </a:rPr>
              <a:t>or to the </a:t>
            </a:r>
            <a:r>
              <a:rPr lang="en-US" sz="1400" b="1" dirty="0">
                <a:latin typeface="Calibri" panose="020F0502020204030204" pitchFamily="34" charset="0"/>
                <a:cs typeface="Calibri" panose="020F0502020204030204" pitchFamily="34" charset="0"/>
              </a:rPr>
              <a:t>design</a:t>
            </a:r>
            <a:r>
              <a:rPr lang="en-US" sz="1400" dirty="0">
                <a:latin typeface="Calibri" panose="020F0502020204030204" pitchFamily="34" charset="0"/>
                <a:cs typeface="Calibri" panose="020F0502020204030204" pitchFamily="34" charset="0"/>
              </a:rPr>
              <a:t> or the </a:t>
            </a:r>
            <a:r>
              <a:rPr lang="en-US" sz="1400" b="1" dirty="0">
                <a:latin typeface="Calibri" panose="020F0502020204030204" pitchFamily="34" charset="0"/>
                <a:cs typeface="Calibri" panose="020F0502020204030204" pitchFamily="34" charset="0"/>
              </a:rPr>
              <a:t>requirements phases</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although we generally have forward progress cyclically, we also have retrograde events which may be forced when issues arise.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important to note that adoption of a cyclic implementation methodology in a large-scale system subject to regulatory constraints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requires that the system be decomposed to a level of granularity which more readily allows for this type of cyclic feedback.</a:t>
            </a:r>
          </a:p>
        </p:txBody>
      </p:sp>
    </p:spTree>
    <p:extLst>
      <p:ext uri="{BB962C8B-B14F-4D97-AF65-F5344CB8AC3E}">
        <p14:creationId xmlns:p14="http://schemas.microsoft.com/office/powerpoint/2010/main" val="1379455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let’s cover some lifecycle basics.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8444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When creating safety-critical cyber-physical systems, we need to be able to establish traceability.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a portion of a diagram showing how traceability is achieved within the AVCDL.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diagram gives us a way to visualize how traceability can be established for any artifact within the AVCDL.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large rounded rectangles represent the various AVCDL phases.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Shown are the </a:t>
            </a:r>
            <a:r>
              <a:rPr lang="en-US" sz="1400" b="1" dirty="0">
                <a:solidFill>
                  <a:srgbClr val="1D1C1D"/>
                </a:solidFill>
                <a:effectLst/>
                <a:latin typeface="Arial" panose="020B0604020202020204" pitchFamily="34" charset="0"/>
              </a:rPr>
              <a:t>foundation</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requirements</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design</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implementation</a:t>
            </a:r>
            <a:r>
              <a:rPr lang="en-US" sz="1400" dirty="0">
                <a:solidFill>
                  <a:srgbClr val="1D1C1D"/>
                </a:solidFill>
                <a:effectLst/>
                <a:latin typeface="Arial" panose="020B0604020202020204" pitchFamily="34" charset="0"/>
              </a:rPr>
              <a:t> phases.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At the bottom left is a legend.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color coding indicates the group responsible for each of the various artifacts and activities.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dependencies are readily apparent.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Consider the </a:t>
            </a:r>
            <a:r>
              <a:rPr lang="en-US" sz="1400" b="1" dirty="0">
                <a:solidFill>
                  <a:srgbClr val="1D1C1D"/>
                </a:solidFill>
                <a:effectLst/>
                <a:latin typeface="Arial" panose="020B0604020202020204" pitchFamily="34" charset="0"/>
              </a:rPr>
              <a:t>design gate </a:t>
            </a:r>
            <a:r>
              <a:rPr lang="en-US" sz="1400" dirty="0">
                <a:solidFill>
                  <a:srgbClr val="1D1C1D"/>
                </a:solidFill>
                <a:effectLst/>
                <a:latin typeface="Arial" panose="020B0604020202020204" pitchFamily="34" charset="0"/>
              </a:rPr>
              <a:t>in the </a:t>
            </a:r>
            <a:r>
              <a:rPr lang="en-US" sz="1400" b="1" dirty="0">
                <a:solidFill>
                  <a:srgbClr val="1D1C1D"/>
                </a:solidFill>
                <a:effectLst/>
                <a:latin typeface="Arial" panose="020B0604020202020204" pitchFamily="34" charset="0"/>
              </a:rPr>
              <a:t>design phase</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To get to that point, you have to have created the </a:t>
            </a:r>
            <a:r>
              <a:rPr lang="en-US" sz="1400" b="1" dirty="0">
                <a:solidFill>
                  <a:srgbClr val="1D1C1D"/>
                </a:solidFill>
                <a:effectLst/>
                <a:latin typeface="Arial" panose="020B0604020202020204" pitchFamily="34" charset="0"/>
              </a:rPr>
              <a:t>attack surface analysis report</a:t>
            </a:r>
            <a:r>
              <a:rPr lang="en-US" sz="1400" dirty="0">
                <a:solidFill>
                  <a:srgbClr val="1D1C1D"/>
                </a:solidFill>
                <a:effectLst/>
                <a:latin typeface="Arial" panose="020B0604020202020204" pitchFamily="34" charset="0"/>
              </a:rPr>
              <a:t>, the </a:t>
            </a:r>
            <a:r>
              <a:rPr lang="en-US" sz="1400" b="1" dirty="0">
                <a:solidFill>
                  <a:srgbClr val="1D1C1D"/>
                </a:solidFill>
                <a:effectLst/>
                <a:latin typeface="Arial" panose="020B0604020202020204" pitchFamily="34" charset="0"/>
              </a:rPr>
              <a:t>secure design review report</a:t>
            </a:r>
            <a:r>
              <a:rPr lang="en-US" sz="1400" b="0" dirty="0">
                <a:solidFill>
                  <a:srgbClr val="1D1C1D"/>
                </a:solidFill>
                <a:effectLst/>
                <a:latin typeface="Arial" panose="020B0604020202020204" pitchFamily="34" charset="0"/>
              </a:rPr>
              <a:t>, the</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threat modeling report</a:t>
            </a:r>
            <a:r>
              <a:rPr lang="en-US" sz="1400" dirty="0">
                <a:solidFill>
                  <a:srgbClr val="1D1C1D"/>
                </a:solidFill>
                <a:effectLst/>
                <a:latin typeface="Arial" panose="020B0604020202020204" pitchFamily="34" charset="0"/>
              </a:rPr>
              <a:t>, the </a:t>
            </a:r>
            <a:r>
              <a:rPr lang="en-US" sz="1400" b="1" dirty="0">
                <a:solidFill>
                  <a:srgbClr val="1D1C1D"/>
                </a:solidFill>
                <a:effectLst/>
                <a:latin typeface="Arial" panose="020B0604020202020204" pitchFamily="34" charset="0"/>
              </a:rPr>
              <a:t>ranked and risked threat report</a:t>
            </a:r>
            <a:r>
              <a:rPr lang="en-US" sz="1400" dirty="0">
                <a:solidFill>
                  <a:srgbClr val="1D1C1D"/>
                </a:solidFill>
                <a:effectLst/>
                <a:latin typeface="Arial" panose="020B0604020202020204" pitchFamily="34" charset="0"/>
              </a:rPr>
              <a:t>, and the </a:t>
            </a:r>
            <a:r>
              <a:rPr lang="en-US" sz="1400" b="1" dirty="0">
                <a:solidFill>
                  <a:srgbClr val="1D1C1D"/>
                </a:solidFill>
                <a:effectLst/>
                <a:latin typeface="Arial" panose="020B0604020202020204" pitchFamily="34" charset="0"/>
              </a:rPr>
              <a:t>threat report</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Then, and only then can you say you’re completed the design phase activities.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You'll notice that one line pushes back all the way through to the </a:t>
            </a:r>
            <a:r>
              <a:rPr lang="en-US" sz="1400" b="1" dirty="0">
                <a:solidFill>
                  <a:srgbClr val="1D1C1D"/>
                </a:solidFill>
                <a:effectLst/>
                <a:latin typeface="Arial" panose="020B0604020202020204" pitchFamily="34" charset="0"/>
              </a:rPr>
              <a:t>global security goals</a:t>
            </a:r>
          </a:p>
          <a:p>
            <a:pPr marL="0" lvl="0" indent="0" algn="l" rtl="0">
              <a:spcBef>
                <a:spcPts val="0"/>
              </a:spcBef>
              <a:spcAft>
                <a:spcPts val="0"/>
              </a:spcAft>
              <a:buNone/>
            </a:pPr>
            <a:endParaRPr lang="en-US" sz="1400" b="1"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to be able to produce the </a:t>
            </a:r>
            <a:r>
              <a:rPr lang="en-US" sz="1400" b="1" dirty="0">
                <a:solidFill>
                  <a:srgbClr val="1D1C1D"/>
                </a:solidFill>
                <a:effectLst/>
                <a:latin typeface="Arial" panose="020B0604020202020204" pitchFamily="34" charset="0"/>
              </a:rPr>
              <a:t>threat modeling report</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you can trace back via </a:t>
            </a:r>
            <a:r>
              <a:rPr lang="en-US" sz="1400" b="1" dirty="0">
                <a:solidFill>
                  <a:srgbClr val="1D1C1D"/>
                </a:solidFill>
                <a:effectLst/>
                <a:latin typeface="Arial" panose="020B0604020202020204" pitchFamily="34" charset="0"/>
              </a:rPr>
              <a:t>connector four </a:t>
            </a:r>
            <a:r>
              <a:rPr lang="en-US" sz="1400" dirty="0">
                <a:solidFill>
                  <a:srgbClr val="1D1C1D"/>
                </a:solidFill>
                <a:effectLst/>
                <a:latin typeface="Arial" panose="020B0604020202020204" pitchFamily="34" charset="0"/>
              </a:rPr>
              <a:t>which goes back to the </a:t>
            </a:r>
            <a:r>
              <a:rPr lang="en-US" sz="1400" b="1" dirty="0">
                <a:solidFill>
                  <a:srgbClr val="1D1C1D"/>
                </a:solidFill>
                <a:effectLst/>
                <a:latin typeface="Arial" panose="020B0604020202020204" pitchFamily="34" charset="0"/>
              </a:rPr>
              <a:t>threat prioritization plan</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Any artifact created within the AVCDL has similar traceability,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so that nothing is left up to a chance in terms of how it's produced, how it's consumed, and where it's come from.</a:t>
            </a:r>
          </a:p>
        </p:txBody>
      </p:sp>
    </p:spTree>
    <p:extLst>
      <p:ext uri="{BB962C8B-B14F-4D97-AF65-F5344CB8AC3E}">
        <p14:creationId xmlns:p14="http://schemas.microsoft.com/office/powerpoint/2010/main" val="17140866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 we see a typical phase requirement as shown from the AVCDL primary document.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look at the areas that each of these phase requirements will provide.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31283384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First at the top, we see the title.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It's broken down in the following areas.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You'll see the section within the AVCDL.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9.3.4</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phase requirements name </a:t>
            </a:r>
            <a:r>
              <a:rPr lang="en-US" sz="1400" b="1" dirty="0">
                <a:solidFill>
                  <a:srgbClr val="1D1C1D"/>
                </a:solidFill>
                <a:effectLst/>
                <a:latin typeface="Arial" panose="020B0604020202020204" pitchFamily="34" charset="0"/>
              </a:rPr>
              <a:t>threat modeling</a:t>
            </a:r>
          </a:p>
          <a:p>
            <a:pPr marL="0" lvl="0" indent="0" algn="l" rtl="0">
              <a:spcBef>
                <a:spcPts val="0"/>
              </a:spcBef>
              <a:spcAft>
                <a:spcPts val="0"/>
              </a:spcAft>
              <a:buNone/>
            </a:pPr>
            <a:endParaRPr lang="en-US" sz="1400" b="1"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then a unique identifier which is used both within the AVCDL documentation and also externally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this is </a:t>
            </a:r>
            <a:r>
              <a:rPr lang="en-US" sz="1400" b="1" dirty="0">
                <a:solidFill>
                  <a:srgbClr val="1D1C1D"/>
                </a:solidFill>
                <a:effectLst/>
                <a:latin typeface="Arial" panose="020B0604020202020204" pitchFamily="34" charset="0"/>
              </a:rPr>
              <a:t>AVCDL-Design-4</a:t>
            </a:r>
          </a:p>
          <a:p>
            <a:pPr marL="0" lvl="0" indent="0" algn="l" rtl="0">
              <a:spcBef>
                <a:spcPts val="0"/>
              </a:spcBef>
              <a:spcAft>
                <a:spcPts val="0"/>
              </a:spcAft>
              <a:buNone/>
            </a:pPr>
            <a:endParaRPr lang="en-US" sz="1400" b="1"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which says that it's from the </a:t>
            </a:r>
            <a:r>
              <a:rPr lang="en-US" sz="1400" b="1" dirty="0">
                <a:solidFill>
                  <a:srgbClr val="1D1C1D"/>
                </a:solidFill>
                <a:effectLst/>
                <a:latin typeface="Arial" panose="020B0604020202020204" pitchFamily="34" charset="0"/>
              </a:rPr>
              <a:t>design phase </a:t>
            </a:r>
            <a:r>
              <a:rPr lang="en-US" sz="1400" dirty="0">
                <a:solidFill>
                  <a:srgbClr val="1D1C1D"/>
                </a:solidFill>
                <a:effectLst/>
                <a:latin typeface="Arial" panose="020B0604020202020204" pitchFamily="34" charset="0"/>
              </a:rPr>
              <a:t>and is the fourth phase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0122670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Next, we have the owner section.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broken into two areas, first is the group within the organization driving the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it's security. (it could also be development, devops, or risk)</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Second is the NCWF role. This is the cybersecurity workforce role as defined by NIST.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it's the security architect.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Both the group and the NCWF role have hyperlinks links which will take you to another section of the document providing summary information regarding the responsibilities of the group and the role.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2377673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section is administration.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is the RACI information.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four groups of focus within the AVCDL are security, devops, development and risk.</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we see that security, development, and risk share responsibility for this activity.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devops does not have any role within the context of this particular activity and so a dash is used.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6958780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section is the description.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This contains general information regarding the activity and its application.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It may also include notes that are applicable to the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As we see here, the second note has a reference (and link) to AVCDL-Foundation-9, the </a:t>
            </a:r>
            <a:r>
              <a:rPr lang="en-US" sz="1400" b="1" dirty="0">
                <a:solidFill>
                  <a:srgbClr val="1D1C1D"/>
                </a:solidFill>
                <a:effectLst/>
                <a:latin typeface="Arial" panose="020B0604020202020204" pitchFamily="34" charset="0"/>
              </a:rPr>
              <a:t>Threat Prioritization Plan</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7883076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section indicates whether training for this particular phase requirement is provided.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a:t>
            </a:r>
            <a:r>
              <a:rPr lang="en-US" sz="1400" b="1" dirty="0">
                <a:solidFill>
                  <a:srgbClr val="1D1C1D"/>
                </a:solidFill>
                <a:effectLst/>
                <a:latin typeface="Arial" panose="020B0604020202020204" pitchFamily="34" charset="0"/>
              </a:rPr>
              <a:t>Threat Modeling </a:t>
            </a:r>
            <a:r>
              <a:rPr lang="en-US" sz="1400" dirty="0">
                <a:solidFill>
                  <a:srgbClr val="1D1C1D"/>
                </a:solidFill>
                <a:effectLst/>
                <a:latin typeface="Arial" panose="020B0604020202020204" pitchFamily="34" charset="0"/>
              </a:rPr>
              <a:t>does in fact provide training.</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1161810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covers AVCDL internal dependencies.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predecessor activities that occur within the AVCDL.</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we see that the </a:t>
            </a:r>
            <a:r>
              <a:rPr lang="en-US" sz="1400" b="1" dirty="0">
                <a:solidFill>
                  <a:srgbClr val="1D1C1D"/>
                </a:solidFill>
                <a:effectLst/>
                <a:latin typeface="Arial" panose="020B0604020202020204" pitchFamily="34" charset="0"/>
              </a:rPr>
              <a:t>Threat Prioritization Plan </a:t>
            </a:r>
            <a:r>
              <a:rPr lang="en-US" sz="1400" dirty="0">
                <a:solidFill>
                  <a:srgbClr val="1D1C1D"/>
                </a:solidFill>
                <a:effectLst/>
                <a:latin typeface="Arial" panose="020B0604020202020204" pitchFamily="34" charset="0"/>
              </a:rPr>
              <a:t>and </a:t>
            </a:r>
            <a:r>
              <a:rPr lang="en-US" sz="1400" b="1" dirty="0">
                <a:solidFill>
                  <a:srgbClr val="1D1C1D"/>
                </a:solidFill>
                <a:effectLst/>
                <a:latin typeface="Arial" panose="020B0604020202020204" pitchFamily="34" charset="0"/>
              </a:rPr>
              <a:t>Applying Security Requirements and Risk Information to Design </a:t>
            </a:r>
            <a:r>
              <a:rPr lang="en-US" sz="1400" dirty="0">
                <a:solidFill>
                  <a:srgbClr val="1D1C1D"/>
                </a:solidFill>
                <a:effectLst/>
                <a:latin typeface="Arial" panose="020B0604020202020204" pitchFamily="34" charset="0"/>
              </a:rPr>
              <a:t>are both dependencies of this phase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9974079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lists the external dependencies.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dependencies on other groups within the organization.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You'll note that the table shows what inputs </a:t>
            </a:r>
            <a:r>
              <a:rPr lang="en-US" sz="1400" b="1" dirty="0">
                <a:solidFill>
                  <a:srgbClr val="1D1C1D"/>
                </a:solidFill>
                <a:effectLst/>
                <a:latin typeface="Arial" panose="020B0604020202020204" pitchFamily="34" charset="0"/>
              </a:rPr>
              <a:t>devops</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development</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risk</a:t>
            </a:r>
            <a:r>
              <a:rPr lang="en-US" sz="1400" dirty="0">
                <a:solidFill>
                  <a:srgbClr val="1D1C1D"/>
                </a:solidFill>
                <a:effectLst/>
                <a:latin typeface="Arial" panose="020B0604020202020204" pitchFamily="34" charset="0"/>
              </a:rPr>
              <a:t> are expected to provide.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the </a:t>
            </a:r>
            <a:r>
              <a:rPr lang="en-US" sz="1400" b="1" dirty="0">
                <a:solidFill>
                  <a:srgbClr val="1D1C1D"/>
                </a:solidFill>
                <a:effectLst/>
                <a:latin typeface="Arial" panose="020B0604020202020204" pitchFamily="34" charset="0"/>
              </a:rPr>
              <a:t>devops</a:t>
            </a:r>
            <a:r>
              <a:rPr lang="en-US" sz="1400" dirty="0">
                <a:solidFill>
                  <a:srgbClr val="1D1C1D"/>
                </a:solidFill>
                <a:effectLst/>
                <a:latin typeface="Arial" panose="020B0604020202020204" pitchFamily="34" charset="0"/>
              </a:rPr>
              <a:t> and the </a:t>
            </a:r>
            <a:r>
              <a:rPr lang="en-US" sz="1400" b="1" dirty="0">
                <a:solidFill>
                  <a:srgbClr val="1D1C1D"/>
                </a:solidFill>
                <a:effectLst/>
                <a:latin typeface="Arial" panose="020B0604020202020204" pitchFamily="34" charset="0"/>
              </a:rPr>
              <a:t>risk</a:t>
            </a:r>
            <a:r>
              <a:rPr lang="en-US" sz="1400" dirty="0">
                <a:solidFill>
                  <a:srgbClr val="1D1C1D"/>
                </a:solidFill>
                <a:effectLst/>
                <a:latin typeface="Arial" panose="020B0604020202020204" pitchFamily="34" charset="0"/>
              </a:rPr>
              <a:t> groups are not expected to provide anything, but </a:t>
            </a:r>
            <a:r>
              <a:rPr lang="en-US" sz="1400" b="1" dirty="0">
                <a:solidFill>
                  <a:srgbClr val="1D1C1D"/>
                </a:solidFill>
                <a:effectLst/>
                <a:latin typeface="Arial" panose="020B0604020202020204" pitchFamily="34" charset="0"/>
              </a:rPr>
              <a:t>development</a:t>
            </a:r>
            <a:r>
              <a:rPr lang="en-US" sz="1400" dirty="0">
                <a:solidFill>
                  <a:srgbClr val="1D1C1D"/>
                </a:solidFill>
                <a:effectLst/>
                <a:latin typeface="Arial" panose="020B0604020202020204" pitchFamily="34" charset="0"/>
              </a:rPr>
              <a:t> is expected to provide an </a:t>
            </a:r>
            <a:r>
              <a:rPr lang="en-US" sz="1400" b="1" dirty="0">
                <a:solidFill>
                  <a:srgbClr val="1D1C1D"/>
                </a:solidFill>
                <a:effectLst/>
                <a:latin typeface="Arial" panose="020B0604020202020204" pitchFamily="34" charset="0"/>
              </a:rPr>
              <a:t>element detailed design </a:t>
            </a:r>
            <a:r>
              <a:rPr lang="en-US" sz="1400" dirty="0">
                <a:solidFill>
                  <a:srgbClr val="1D1C1D"/>
                </a:solidFill>
                <a:effectLst/>
                <a:latin typeface="Arial" panose="020B0604020202020204" pitchFamily="34" charset="0"/>
              </a:rPr>
              <a:t>in order for </a:t>
            </a:r>
            <a:r>
              <a:rPr lang="en-US" sz="1400" b="1" dirty="0">
                <a:solidFill>
                  <a:srgbClr val="1D1C1D"/>
                </a:solidFill>
                <a:effectLst/>
                <a:latin typeface="Arial" panose="020B0604020202020204" pitchFamily="34" charset="0"/>
              </a:rPr>
              <a:t>Threat Modeling </a:t>
            </a:r>
            <a:r>
              <a:rPr lang="en-US" sz="1400" dirty="0">
                <a:solidFill>
                  <a:srgbClr val="1D1C1D"/>
                </a:solidFill>
                <a:effectLst/>
                <a:latin typeface="Arial" panose="020B0604020202020204" pitchFamily="34" charset="0"/>
              </a:rPr>
              <a:t>to take place.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4054160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endParaRPr lang="en-US" sz="1400" dirty="0">
              <a:solidFill>
                <a:srgbClr val="1D1C1D"/>
              </a:solidFill>
              <a:effectLst/>
              <a:latin typeface="Arial" panose="020B060402020202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lists the products generated by the phase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products and artifacts that are created as a result of the activity.</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linked to secondary documents which provide specific information as to the processes necessary to produce the artifacts.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we see that a </a:t>
            </a:r>
            <a:r>
              <a:rPr lang="en-US" sz="1400" b="1" dirty="0">
                <a:solidFill>
                  <a:srgbClr val="1D1C1D"/>
                </a:solidFill>
                <a:effectLst/>
                <a:latin typeface="Arial" panose="020B0604020202020204" pitchFamily="34" charset="0"/>
              </a:rPr>
              <a:t>Threat Modeling Report</a:t>
            </a:r>
            <a:r>
              <a:rPr lang="en-US" sz="1400" dirty="0">
                <a:solidFill>
                  <a:srgbClr val="1D1C1D"/>
                </a:solidFill>
                <a:effectLst/>
                <a:latin typeface="Arial" panose="020B0604020202020204" pitchFamily="34" charset="0"/>
              </a:rPr>
              <a:t>, a </a:t>
            </a:r>
            <a:r>
              <a:rPr lang="en-US" sz="1400" b="1" dirty="0">
                <a:solidFill>
                  <a:srgbClr val="1D1C1D"/>
                </a:solidFill>
                <a:effectLst/>
                <a:latin typeface="Arial" panose="020B0604020202020204" pitchFamily="34" charset="0"/>
              </a:rPr>
              <a:t>Ranked / Risked Threat Report</a:t>
            </a:r>
            <a:r>
              <a:rPr lang="en-US" sz="1400" dirty="0">
                <a:solidFill>
                  <a:srgbClr val="1D1C1D"/>
                </a:solidFill>
                <a:effectLst/>
                <a:latin typeface="Arial" panose="020B0604020202020204" pitchFamily="34" charset="0"/>
              </a:rPr>
              <a:t>, and a </a:t>
            </a:r>
            <a:r>
              <a:rPr lang="en-US" sz="1400" b="1" dirty="0">
                <a:solidFill>
                  <a:srgbClr val="1D1C1D"/>
                </a:solidFill>
                <a:effectLst/>
                <a:latin typeface="Arial" panose="020B0604020202020204" pitchFamily="34" charset="0"/>
              </a:rPr>
              <a:t>Threat Report </a:t>
            </a:r>
            <a:r>
              <a:rPr lang="en-US" sz="1400" dirty="0">
                <a:solidFill>
                  <a:srgbClr val="1D1C1D"/>
                </a:solidFill>
                <a:effectLst/>
                <a:latin typeface="Arial" panose="020B0604020202020204" pitchFamily="34" charset="0"/>
              </a:rPr>
              <a:t>are the artifacts which are created as a result of this phase requirement’s activities.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6241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At the root of everything are the policies of the company.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These are the </a:t>
            </a:r>
            <a:r>
              <a:rPr lang="en-US" b="1" dirty="0"/>
              <a:t>why</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Policies are the motivating factor for everything that the company does.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006804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shows the 21434 required work products.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work products specified in 21434 applicable to this phase requirement.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24375808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area covers the UN R155 CSMS requirements.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As with the 21434 work products, these are the requirements specifically fulfilled by the phase requirement. </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295172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next section covers CSMS supplemental information.</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are the R155 requirements which we believe are supported by this phase requirement but for which there is no direct connection.</a:t>
            </a:r>
          </a:p>
        </p:txBody>
      </p:sp>
    </p:spTree>
    <p:extLst>
      <p:ext uri="{BB962C8B-B14F-4D97-AF65-F5344CB8AC3E}">
        <p14:creationId xmlns:p14="http://schemas.microsoft.com/office/powerpoint/2010/main" val="38537916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Finally, are the CMMC applicable practices.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Each of the five CMMC levels and their applicable best practices are listed.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p:txBody>
      </p:sp>
    </p:spTree>
    <p:extLst>
      <p:ext uri="{BB962C8B-B14F-4D97-AF65-F5344CB8AC3E}">
        <p14:creationId xmlns:p14="http://schemas.microsoft.com/office/powerpoint/2010/main" val="1868958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each of the AVCDL secondary documents, the process’ workflow is decomposed into a series of activities.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In this case, what we're looking at is threat modeling.</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the threat modeling process, we undertake three individual activities, </a:t>
            </a:r>
            <a:r>
              <a:rPr lang="en-US" sz="1400" b="1" dirty="0">
                <a:solidFill>
                  <a:srgbClr val="1D1C1D"/>
                </a:solidFill>
                <a:effectLst/>
                <a:latin typeface="Arial" panose="020B0604020202020204" pitchFamily="34" charset="0"/>
              </a:rPr>
              <a:t>threat model creation</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threat model analysis</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threat candidate triage</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As you can see here, we call out the actors that are participating, the inputs and the outputs.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Additionally, we have optional feedback that may lead to updating the threat model itself.</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Once the triage activity is complete, the final artifact is fed into the threat ranking process.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[pause]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secondary documents that include these workflows have a lot to say about these activities and what motivates them.</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They cover information like:</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what you do.</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These people are the required.</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system design looks like this</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these are the factors which drive the activity forward or back.</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And lastly, these are the artifacts and reports and how they're structured.</a:t>
            </a:r>
          </a:p>
        </p:txBody>
      </p:sp>
    </p:spTree>
    <p:extLst>
      <p:ext uri="{BB962C8B-B14F-4D97-AF65-F5344CB8AC3E}">
        <p14:creationId xmlns:p14="http://schemas.microsoft.com/office/powerpoint/2010/main" val="1050560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might imagine each of the documents within the AVCDL compresses a lot of information into a small space.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07617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of the documents provides a section labeled references which point to the materials used in the creation of that document, as well as additional sources of information which elaborate on the subject matter.</a:t>
            </a:r>
            <a:endParaRPr dirty="0"/>
          </a:p>
        </p:txBody>
      </p:sp>
    </p:spTree>
    <p:extLst>
      <p:ext uri="{BB962C8B-B14F-4D97-AF65-F5344CB8AC3E}">
        <p14:creationId xmlns:p14="http://schemas.microsoft.com/office/powerpoint/2010/main" val="21958458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let's do a quick summary of the AVCDL documents that are available.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lower left-hand corner, you'll notice the URL for the AVCDL GitHub repository.</a:t>
            </a:r>
            <a:endParaRPr dirty="0"/>
          </a:p>
        </p:txBody>
      </p:sp>
    </p:spTree>
    <p:extLst>
      <p:ext uri="{BB962C8B-B14F-4D97-AF65-F5344CB8AC3E}">
        <p14:creationId xmlns:p14="http://schemas.microsoft.com/office/powerpoint/2010/main" val="2633301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1D1C1D"/>
                </a:solidFill>
                <a:effectLst/>
                <a:latin typeface="Arial" panose="020B0604020202020204" pitchFamily="34" charset="0"/>
              </a:rPr>
              <a:t>Of course, the AVCDL primary document is available.</a:t>
            </a:r>
            <a:endParaRPr dirty="0"/>
          </a:p>
        </p:txBody>
      </p:sp>
    </p:spTree>
    <p:extLst>
      <p:ext uri="{BB962C8B-B14F-4D97-AF65-F5344CB8AC3E}">
        <p14:creationId xmlns:p14="http://schemas.microsoft.com/office/powerpoint/2010/main" val="13828048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go along with the primary document is a set of working materials which were used both in the construction of the primary document and the secondary documents.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these take the form of Excel spreadsheets typically, but may also be just reference documents which condense information, not used in the documents themselves.</a:t>
            </a:r>
            <a:endParaRPr dirty="0"/>
          </a:p>
        </p:txBody>
      </p:sp>
    </p:spTree>
    <p:extLst>
      <p:ext uri="{BB962C8B-B14F-4D97-AF65-F5344CB8AC3E}">
        <p14:creationId xmlns:p14="http://schemas.microsoft.com/office/powerpoint/2010/main" val="297669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strike="sngStrike"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second element are the processes.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They're the </a:t>
            </a:r>
            <a:r>
              <a:rPr lang="en-US" b="1" dirty="0"/>
              <a:t>what</a:t>
            </a:r>
            <a:r>
              <a:rPr lang="en-US" dirty="0"/>
              <a:t>, </a:t>
            </a:r>
            <a:r>
              <a:rPr lang="en-US" b="1" dirty="0"/>
              <a:t>who</a:t>
            </a:r>
            <a:r>
              <a:rPr lang="en-US" dirty="0"/>
              <a:t>, and </a:t>
            </a:r>
            <a:r>
              <a:rPr lang="en-US" b="1" dirty="0"/>
              <a:t>when</a:t>
            </a:r>
            <a:r>
              <a:rPr lang="en-US" dirty="0"/>
              <a:t> of the activities that </a:t>
            </a:r>
            <a:r>
              <a:rPr lang="en-US" strike="noStrike" dirty="0"/>
              <a:t>achieve</a:t>
            </a:r>
            <a:r>
              <a:rPr lang="en-US" dirty="0"/>
              <a:t> the policies.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224744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secondary documents cover each of the AVCDL phase requirement products.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043430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Since supply chain cybersecurity is of such importance a set of documents has been written specifically to address such areas as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b="1" dirty="0"/>
              <a:t>Cybersecurity Interface Agreement</a:t>
            </a:r>
            <a:r>
              <a:rPr lang="en-US" dirty="0"/>
              <a:t>,</a:t>
            </a:r>
          </a:p>
          <a:p>
            <a:pPr marL="0" lvl="0" indent="0" algn="l" rtl="0">
              <a:spcBef>
                <a:spcPts val="0"/>
              </a:spcBef>
              <a:spcAft>
                <a:spcPts val="0"/>
              </a:spcAft>
              <a:buNone/>
            </a:pPr>
            <a:r>
              <a:rPr lang="en-US" dirty="0"/>
              <a:t>the manufacturer's disclosure statement,</a:t>
            </a:r>
          </a:p>
          <a:p>
            <a:pPr marL="0" lvl="0" indent="0" algn="l" rtl="0">
              <a:spcBef>
                <a:spcPts val="0"/>
              </a:spcBef>
              <a:spcAft>
                <a:spcPts val="0"/>
              </a:spcAft>
              <a:buNone/>
            </a:pPr>
            <a:r>
              <a:rPr lang="en-US" dirty="0"/>
              <a:t>the cybersecurity maturity of the processes of the supplier organizations</a:t>
            </a:r>
          </a:p>
          <a:p>
            <a:pPr marL="0" lvl="0" indent="0" algn="l" rtl="0">
              <a:spcBef>
                <a:spcPts val="0"/>
              </a:spcBef>
              <a:spcAft>
                <a:spcPts val="0"/>
              </a:spcAft>
              <a:buNone/>
            </a:pPr>
            <a:r>
              <a:rPr lang="en-US" dirty="0"/>
              <a:t>as well as how to map established processes into AVCDL processes.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there are a set of templates and forms to be completed in the establishment of agreements and the gathering of evaluation information.</a:t>
            </a:r>
            <a:endParaRPr dirty="0"/>
          </a:p>
        </p:txBody>
      </p:sp>
    </p:spTree>
    <p:extLst>
      <p:ext uri="{BB962C8B-B14F-4D97-AF65-F5344CB8AC3E}">
        <p14:creationId xmlns:p14="http://schemas.microsoft.com/office/powerpoint/2010/main" val="13195906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Finally, there are a set of blog posts and elaboration documents.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blog posts provide a gentle introduction to the AVCDL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are generally targeted at management and decision makers.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elaboration documents provide information on general subjects such as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software bill of materials,</a:t>
            </a:r>
          </a:p>
          <a:p>
            <a:pPr marL="0" lvl="0" indent="0" algn="l" rtl="0">
              <a:spcBef>
                <a:spcPts val="0"/>
              </a:spcBef>
              <a:spcAft>
                <a:spcPts val="0"/>
              </a:spcAft>
              <a:buNone/>
            </a:pPr>
            <a:r>
              <a:rPr lang="en-US" dirty="0"/>
              <a:t>open source</a:t>
            </a:r>
          </a:p>
          <a:p>
            <a:pPr marL="0" lvl="0" indent="0" algn="l" rtl="0">
              <a:spcBef>
                <a:spcPts val="0"/>
              </a:spcBef>
              <a:spcAft>
                <a:spcPts val="0"/>
              </a:spcAft>
              <a:buNone/>
            </a:pPr>
            <a:r>
              <a:rPr lang="en-US" dirty="0"/>
              <a:t>and how various processes such as risk freshness and the overall supply chain fit into an AVCDL context.</a:t>
            </a:r>
            <a:endParaRPr dirty="0"/>
          </a:p>
        </p:txBody>
      </p:sp>
    </p:spTree>
    <p:extLst>
      <p:ext uri="{BB962C8B-B14F-4D97-AF65-F5344CB8AC3E}">
        <p14:creationId xmlns:p14="http://schemas.microsoft.com/office/powerpoint/2010/main" val="39494257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of the strengths of the AVCDL is that it has undergone third party review and assessment from its inception.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was intended that the AVCDL be able to provide support for organizations attaining certification under various technical and regulatory standards.</a:t>
            </a:r>
          </a:p>
        </p:txBody>
      </p:sp>
    </p:spTree>
    <p:extLst>
      <p:ext uri="{BB962C8B-B14F-4D97-AF65-F5344CB8AC3E}">
        <p14:creationId xmlns:p14="http://schemas.microsoft.com/office/powerpoint/2010/main" val="28906688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the timeline of the AVCDL assessment.</a:t>
            </a:r>
          </a:p>
        </p:txBody>
      </p:sp>
    </p:spTree>
    <p:extLst>
      <p:ext uri="{BB962C8B-B14F-4D97-AF65-F5344CB8AC3E}">
        <p14:creationId xmlns:p14="http://schemas.microsoft.com/office/powerpoint/2010/main" val="907219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Work on the AVCDL began in January of 2020.</a:t>
            </a:r>
          </a:p>
        </p:txBody>
      </p:sp>
    </p:spTree>
    <p:extLst>
      <p:ext uri="{BB962C8B-B14F-4D97-AF65-F5344CB8AC3E}">
        <p14:creationId xmlns:p14="http://schemas.microsoft.com/office/powerpoint/2010/main" val="16084760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May of that year, discussions began with TÜV SÜD with the intent of them performing an assessment.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37536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19 months later in November of 2021 the assessment began.</a:t>
            </a:r>
          </a:p>
        </p:txBody>
      </p:sp>
    </p:spTree>
    <p:extLst>
      <p:ext uri="{BB962C8B-B14F-4D97-AF65-F5344CB8AC3E}">
        <p14:creationId xmlns:p14="http://schemas.microsoft.com/office/powerpoint/2010/main" val="21074904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assessment for 21434 took eight months.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During that time feedback was provided by TÜV and the AVCDL updated to reflect that feedback.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47628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June of 2022, the AVCDL was assessed as being compliant with ISO/SAE 21434 excluding those elements which are the sole responsibility of the organization, such things as project management, quality management systems.</a:t>
            </a:r>
          </a:p>
        </p:txBody>
      </p:sp>
    </p:spTree>
    <p:extLst>
      <p:ext uri="{BB962C8B-B14F-4D97-AF65-F5344CB8AC3E}">
        <p14:creationId xmlns:p14="http://schemas.microsoft.com/office/powerpoint/2010/main" val="863926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Finally, we have procedures which tell us </a:t>
            </a:r>
            <a:r>
              <a:rPr lang="en-US" b="1" dirty="0"/>
              <a:t>how</a:t>
            </a:r>
            <a:r>
              <a:rPr lang="en-US" dirty="0"/>
              <a:t> a specific process is going to be implemented.</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165899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August of that same year, it was determined that 26262 did not have sufficient cybersecurity related material to be able to establish a statement of compliance.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71693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Work then progressed to prepare for the UN R155 assessment which began in January of 2023.</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1425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June of 2023 after addressing TÜV’s feedback, the AVCDL was assessed as compliant with R155.</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Again, excluding those elements which are the responsibility of the organization.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additionally, excluding those elements which are the sole responsibility of the OEM these are very specific responsibilities such as reporting to the regulator tracking registrations of the vehicles, things which all fall outside of the realm of product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[pause]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worthwhile noting that if you're an organization which has not done a 21434 or UN R155 certification,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 you seriously consider the amount of time that such a review is going to require and ensure that this is built into any product release schedule you have.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348060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idea of 1000 pages of documentation and 100 documents may seem daunting.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so, there's a training path that has been established that allows you to look at particular functions that you'd like to be taking part in and determining which are the specific secondary documents which are going to feed into those activities.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instance, if you wanted to learn about </a:t>
            </a:r>
            <a:r>
              <a:rPr lang="en-US" sz="1400" b="1" dirty="0">
                <a:latin typeface="Calibri" panose="020F0502020204030204" pitchFamily="34" charset="0"/>
                <a:cs typeface="Calibri" panose="020F0502020204030204" pitchFamily="34" charset="0"/>
              </a:rPr>
              <a:t>secure decommissioning</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recommended path would be to start with the </a:t>
            </a:r>
            <a:r>
              <a:rPr lang="en-US" sz="1400" b="1" dirty="0">
                <a:latin typeface="Calibri" panose="020F0502020204030204" pitchFamily="34" charset="0"/>
                <a:cs typeface="Calibri" panose="020F0502020204030204" pitchFamily="34" charset="0"/>
              </a:rPr>
              <a:t>AVCDL overview</a:t>
            </a:r>
            <a:r>
              <a:rPr lang="en-US" sz="1400" dirty="0">
                <a:latin typeface="Calibri" panose="020F0502020204030204" pitchFamily="34" charset="0"/>
                <a:cs typeface="Calibri" panose="020F0502020204030204" pitchFamily="34" charset="0"/>
              </a:rPr>
              <a:t>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then take both training on </a:t>
            </a:r>
            <a:r>
              <a:rPr lang="en-US" sz="1400" b="1" dirty="0">
                <a:latin typeface="Calibri" panose="020F0502020204030204" pitchFamily="34" charset="0"/>
                <a:cs typeface="Calibri" panose="020F0502020204030204" pitchFamily="34" charset="0"/>
              </a:rPr>
              <a:t>handling PII</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secure deployment</a:t>
            </a:r>
          </a:p>
          <a:p>
            <a:pPr marL="0" lvl="0" indent="0" algn="l" rtl="0">
              <a:spcBef>
                <a:spcPts val="0"/>
              </a:spcBef>
              <a:spcAft>
                <a:spcPts val="0"/>
              </a:spcAft>
              <a:buNone/>
            </a:pPr>
            <a:endParaRPr lang="en-US" sz="14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taking the </a:t>
            </a:r>
            <a:r>
              <a:rPr lang="en-US" sz="1400" b="1" dirty="0">
                <a:latin typeface="Calibri" panose="020F0502020204030204" pitchFamily="34" charset="0"/>
                <a:cs typeface="Calibri" panose="020F0502020204030204" pitchFamily="34" charset="0"/>
              </a:rPr>
              <a:t>secure decommissioning </a:t>
            </a:r>
            <a:r>
              <a:rPr lang="en-US" sz="1400" dirty="0">
                <a:latin typeface="Calibri" panose="020F0502020204030204" pitchFamily="34" charset="0"/>
                <a:cs typeface="Calibri" panose="020F0502020204030204" pitchFamily="34" charset="0"/>
              </a:rPr>
              <a:t>training.</a:t>
            </a:r>
          </a:p>
        </p:txBody>
      </p:sp>
    </p:spTree>
    <p:extLst>
      <p:ext uri="{BB962C8B-B14F-4D97-AF65-F5344CB8AC3E}">
        <p14:creationId xmlns:p14="http://schemas.microsoft.com/office/powerpoint/2010/main" val="30538546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p:txBody>
      </p:sp>
    </p:spTree>
    <p:extLst>
      <p:ext uri="{BB962C8B-B14F-4D97-AF65-F5344CB8AC3E}">
        <p14:creationId xmlns:p14="http://schemas.microsoft.com/office/powerpoint/2010/main" val="4667727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p:txBody>
      </p:sp>
    </p:spTree>
    <p:extLst>
      <p:ext uri="{BB962C8B-B14F-4D97-AF65-F5344CB8AC3E}">
        <p14:creationId xmlns:p14="http://schemas.microsoft.com/office/powerpoint/2010/main" val="735936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1.xml"/><Relationship Id="rId1" Type="http://schemas.openxmlformats.org/officeDocument/2006/relationships/slideLayout" Target="../slideLayouts/slideLayout93.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2.xml"/><Relationship Id="rId1" Type="http://schemas.openxmlformats.org/officeDocument/2006/relationships/slideLayout" Target="../slideLayouts/slideLayout93.xml"/><Relationship Id="rId5" Type="http://schemas.openxmlformats.org/officeDocument/2006/relationships/image" Target="../media/image14.pn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3.xml"/><Relationship Id="rId1" Type="http://schemas.openxmlformats.org/officeDocument/2006/relationships/slideLayout" Target="../slideLayouts/slideLayout9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93.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emf"/><Relationship Id="rId7"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93.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93.xml"/><Relationship Id="rId4" Type="http://schemas.openxmlformats.org/officeDocument/2006/relationships/image" Target="../media/image15.jpg"/></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93.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93.xml"/><Relationship Id="rId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93.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93.xml"/><Relationship Id="rId4" Type="http://schemas.openxmlformats.org/officeDocument/2006/relationships/image" Target="../media/image12.emf"/></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3.xml"/><Relationship Id="rId4" Type="http://schemas.openxmlformats.org/officeDocument/2006/relationships/image" Target="../media/image11.emf"/></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93.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9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93.xml"/><Relationship Id="rId5" Type="http://schemas.openxmlformats.org/officeDocument/2006/relationships/image" Target="../media/image38.png"/><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93.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93.xml"/><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93.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93.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93.xml"/><Relationship Id="rId5" Type="http://schemas.openxmlformats.org/officeDocument/2006/relationships/image" Target="../media/image46.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93.xml"/><Relationship Id="rId5" Type="http://schemas.openxmlformats.org/officeDocument/2006/relationships/image" Target="../media/image47.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93.xml"/><Relationship Id="rId5" Type="http://schemas.openxmlformats.org/officeDocument/2006/relationships/image" Target="../media/image48.pn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93.xml"/><Relationship Id="rId5" Type="http://schemas.openxmlformats.org/officeDocument/2006/relationships/image" Target="../media/image49.png"/><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93.xml"/><Relationship Id="rId5" Type="http://schemas.openxmlformats.org/officeDocument/2006/relationships/image" Target="../media/image50.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93.xml"/><Relationship Id="rId5" Type="http://schemas.openxmlformats.org/officeDocument/2006/relationships/image" Target="../media/image51.pn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93.xml"/><Relationship Id="rId5" Type="http://schemas.openxmlformats.org/officeDocument/2006/relationships/image" Target="../media/image52.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93.xml"/><Relationship Id="rId5" Type="http://schemas.openxmlformats.org/officeDocument/2006/relationships/image" Target="../media/image53.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93.xml"/><Relationship Id="rId5" Type="http://schemas.openxmlformats.org/officeDocument/2006/relationships/image" Target="../media/image54.png"/><Relationship Id="rId4" Type="http://schemas.openxmlformats.org/officeDocument/2006/relationships/image" Target="../media/image45.png"/></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93.xml"/><Relationship Id="rId5" Type="http://schemas.openxmlformats.org/officeDocument/2006/relationships/image" Target="../media/image55.png"/><Relationship Id="rId4" Type="http://schemas.openxmlformats.org/officeDocument/2006/relationships/image" Target="../media/image45.png"/></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93.xml"/><Relationship Id="rId5" Type="http://schemas.openxmlformats.org/officeDocument/2006/relationships/image" Target="../media/image56.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93.xml"/><Relationship Id="rId5" Type="http://schemas.openxmlformats.org/officeDocument/2006/relationships/image" Target="../media/image57.png"/><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93.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93.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nutonomy/AVCDL" TargetMode="External"/><Relationship Id="rId2" Type="http://schemas.openxmlformats.org/officeDocument/2006/relationships/notesSlide" Target="../notesSlides/notesSlide77.xml"/><Relationship Id="rId1" Type="http://schemas.openxmlformats.org/officeDocument/2006/relationships/slideLayout" Target="../slideLayouts/slideLayout93.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93.xml"/><Relationship Id="rId4" Type="http://schemas.openxmlformats.org/officeDocument/2006/relationships/hyperlink" Target="https://github.com/nutonomy/AVCDL"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79.xml"/><Relationship Id="rId1" Type="http://schemas.openxmlformats.org/officeDocument/2006/relationships/slideLayout" Target="../slideLayouts/slideLayout93.xml"/><Relationship Id="rId6" Type="http://schemas.openxmlformats.org/officeDocument/2006/relationships/image" Target="../media/image61.png"/><Relationship Id="rId5" Type="http://schemas.openxmlformats.org/officeDocument/2006/relationships/hyperlink" Target="https://github.com/nutonomy/AVCDL" TargetMode="External"/><Relationship Id="rId4" Type="http://schemas.openxmlformats.org/officeDocument/2006/relationships/image" Target="../media/image63.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8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tiff"/><Relationship Id="rId7" Type="http://schemas.openxmlformats.org/officeDocument/2006/relationships/image" Target="../media/image66.png"/><Relationship Id="rId2" Type="http://schemas.openxmlformats.org/officeDocument/2006/relationships/notesSlide" Target="../notesSlides/notesSlide80.xml"/><Relationship Id="rId1" Type="http://schemas.openxmlformats.org/officeDocument/2006/relationships/slideLayout" Target="../slideLayouts/slideLayout93.xml"/><Relationship Id="rId6" Type="http://schemas.openxmlformats.org/officeDocument/2006/relationships/image" Target="../media/image65.png"/><Relationship Id="rId11" Type="http://schemas.openxmlformats.org/officeDocument/2006/relationships/image" Target="../media/image61.png"/><Relationship Id="rId5" Type="http://schemas.openxmlformats.org/officeDocument/2006/relationships/image" Target="../media/image64.png"/><Relationship Id="rId10" Type="http://schemas.openxmlformats.org/officeDocument/2006/relationships/hyperlink" Target="https://github.com/nutonomy/AVCDL" TargetMode="External"/><Relationship Id="rId4" Type="http://schemas.openxmlformats.org/officeDocument/2006/relationships/image" Target="../media/image63.tiff"/><Relationship Id="rId9" Type="http://schemas.openxmlformats.org/officeDocument/2006/relationships/image" Target="../media/image68.png"/></Relationships>
</file>

<file path=ppt/slides/_rels/slide8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62.tiff"/><Relationship Id="rId7" Type="http://schemas.openxmlformats.org/officeDocument/2006/relationships/image" Target="../media/image71.png"/><Relationship Id="rId12"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93.xml"/><Relationship Id="rId6" Type="http://schemas.openxmlformats.org/officeDocument/2006/relationships/image" Target="../media/image70.png"/><Relationship Id="rId11" Type="http://schemas.openxmlformats.org/officeDocument/2006/relationships/image" Target="../media/image66.png"/><Relationship Id="rId5" Type="http://schemas.openxmlformats.org/officeDocument/2006/relationships/image" Target="../media/image69.png"/><Relationship Id="rId15" Type="http://schemas.openxmlformats.org/officeDocument/2006/relationships/image" Target="../media/image61.png"/><Relationship Id="rId10" Type="http://schemas.openxmlformats.org/officeDocument/2006/relationships/image" Target="../media/image72.png"/><Relationship Id="rId4" Type="http://schemas.openxmlformats.org/officeDocument/2006/relationships/image" Target="../media/image63.tiff"/><Relationship Id="rId9" Type="http://schemas.openxmlformats.org/officeDocument/2006/relationships/image" Target="../media/image65.png"/><Relationship Id="rId14" Type="http://schemas.openxmlformats.org/officeDocument/2006/relationships/hyperlink" Target="https://github.com/nutonomy/AVCDL"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5.png"/><Relationship Id="rId18" Type="http://schemas.openxmlformats.org/officeDocument/2006/relationships/image" Target="../media/image67.png"/><Relationship Id="rId3" Type="http://schemas.openxmlformats.org/officeDocument/2006/relationships/image" Target="../media/image62.tiff"/><Relationship Id="rId21" Type="http://schemas.openxmlformats.org/officeDocument/2006/relationships/image" Target="../media/image61.png"/><Relationship Id="rId7" Type="http://schemas.openxmlformats.org/officeDocument/2006/relationships/image" Target="../media/image71.png"/><Relationship Id="rId12" Type="http://schemas.openxmlformats.org/officeDocument/2006/relationships/image" Target="../media/image74.png"/><Relationship Id="rId17" Type="http://schemas.openxmlformats.org/officeDocument/2006/relationships/image" Target="../media/image66.png"/><Relationship Id="rId2" Type="http://schemas.openxmlformats.org/officeDocument/2006/relationships/notesSlide" Target="../notesSlides/notesSlide82.xml"/><Relationship Id="rId16" Type="http://schemas.openxmlformats.org/officeDocument/2006/relationships/image" Target="../media/image78.png"/><Relationship Id="rId20" Type="http://schemas.openxmlformats.org/officeDocument/2006/relationships/hyperlink" Target="https://github.com/nutonomy/AVCDL" TargetMode="External"/><Relationship Id="rId1" Type="http://schemas.openxmlformats.org/officeDocument/2006/relationships/slideLayout" Target="../slideLayouts/slideLayout93.xml"/><Relationship Id="rId6" Type="http://schemas.openxmlformats.org/officeDocument/2006/relationships/image" Target="../media/image70.png"/><Relationship Id="rId11" Type="http://schemas.openxmlformats.org/officeDocument/2006/relationships/image" Target="../media/image73.png"/><Relationship Id="rId5" Type="http://schemas.openxmlformats.org/officeDocument/2006/relationships/image" Target="../media/image69.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68.png"/><Relationship Id="rId4" Type="http://schemas.openxmlformats.org/officeDocument/2006/relationships/image" Target="../media/image63.tiff"/><Relationship Id="rId9" Type="http://schemas.openxmlformats.org/officeDocument/2006/relationships/image" Target="../media/image65.png"/><Relationship Id="rId14" Type="http://schemas.openxmlformats.org/officeDocument/2006/relationships/image" Target="../media/image7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3.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93.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93.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9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93.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8.xml"/><Relationship Id="rId1" Type="http://schemas.openxmlformats.org/officeDocument/2006/relationships/slideLayout" Target="../slideLayouts/slideLayout93.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93.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1.xml"/><Relationship Id="rId1" Type="http://schemas.openxmlformats.org/officeDocument/2006/relationships/slideLayout" Target="../slideLayouts/slideLayout93.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93.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93.xml"/></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4.xml"/><Relationship Id="rId1" Type="http://schemas.openxmlformats.org/officeDocument/2006/relationships/slideLayout" Target="../slideLayouts/slideLayout93.xml"/></Relationships>
</file>

<file path=ppt/slides/_rels/slide95.xml.rels><?xml version="1.0" encoding="UTF-8" standalone="yes"?>
<Relationships xmlns="http://schemas.openxmlformats.org/package/2006/relationships"><Relationship Id="rId8" Type="http://schemas.openxmlformats.org/officeDocument/2006/relationships/hyperlink" Target="https://www.nhtsa.gov/staticfiles/nvs/pdf/812333_CybersecurityForModernVehicles.pdf" TargetMode="External"/><Relationship Id="rId3" Type="http://schemas.openxmlformats.org/officeDocument/2006/relationships/hyperlink" Target="https://en.wikipedia.org/wiki/ISO/IEC_12207" TargetMode="External"/><Relationship Id="rId7" Type="http://schemas.openxmlformats.org/officeDocument/2006/relationships/hyperlink" Target="http://download.microsoft.com/download/F/7/D/F7D6B14F-0149-4FE8-A00F-0B9858404D85/Simplified%20Implementation%20of%20the%20SDL.doc" TargetMode="External"/><Relationship Id="rId2" Type="http://schemas.openxmlformats.org/officeDocument/2006/relationships/notesSlide" Target="../notesSlides/notesSlide95.xml"/><Relationship Id="rId1" Type="http://schemas.openxmlformats.org/officeDocument/2006/relationships/slideLayout" Target="../slideLayouts/slideLayout93.xml"/><Relationship Id="rId6" Type="http://schemas.openxmlformats.org/officeDocument/2006/relationships/hyperlink" Target="https://www.sae.org/standards/content/iso/sae21434/" TargetMode="External"/><Relationship Id="rId5" Type="http://schemas.openxmlformats.org/officeDocument/2006/relationships/hyperlink" Target="https://en.wikipedia.org/wiki/ISO_26262" TargetMode="External"/><Relationship Id="rId4" Type="http://schemas.openxmlformats.org/officeDocument/2006/relationships/hyperlink" Target="https://en.wikipedia.org/wiki/ISO/IEC_15288" TargetMode="External"/><Relationship Id="rId9" Type="http://schemas.openxmlformats.org/officeDocument/2006/relationships/hyperlink" Target="https://nvlpubs.nist.gov/nistpubs/SpecialPublications/NIST.SP.800-181r1.pdf"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nvlpubs.nist.gov/nistpubs/CSWP/NIST.CSWP.04232020.pdf" TargetMode="External"/><Relationship Id="rId7" Type="http://schemas.openxmlformats.org/officeDocument/2006/relationships/hyperlink" Target="https://www.qualityze.com/difference-iso-9001-iatf-16949/" TargetMode="External"/><Relationship Id="rId2" Type="http://schemas.openxmlformats.org/officeDocument/2006/relationships/notesSlide" Target="../notesSlides/notesSlide96.xml"/><Relationship Id="rId1" Type="http://schemas.openxmlformats.org/officeDocument/2006/relationships/slideLayout" Target="../slideLayouts/slideLayout93.xml"/><Relationship Id="rId6" Type="http://schemas.openxmlformats.org/officeDocument/2006/relationships/hyperlink" Target="https://unece.org/transport/documents/2021/03/standards/un-regulation-no-155-cyber-security-and-cyber-security" TargetMode="External"/><Relationship Id="rId5" Type="http://schemas.openxmlformats.org/officeDocument/2006/relationships/hyperlink" Target="https://github.com/nutonomy/AVCDL/tree/main/background_material/blog_posts" TargetMode="External"/><Relationship Id="rId4" Type="http://schemas.openxmlformats.org/officeDocument/2006/relationships/hyperlink" Target="https://github.com/nutonomy/AVCD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Autonomous Vehicle</a:t>
            </a:r>
            <a:br>
              <a:rPr lang="en" sz="5400" dirty="0"/>
            </a:br>
            <a:r>
              <a:rPr lang="en" sz="5400" dirty="0"/>
              <a:t>Cybersecurity Development Lifecycle (AVCDL)</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1247" y="5270394"/>
            <a:ext cx="963726"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6</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2023-06-27</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Senior Principal Engineer, Cybersecurity Development Lifecycle Practice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2" name="Rounded Rectangle 1">
            <a:extLst>
              <a:ext uri="{FF2B5EF4-FFF2-40B4-BE49-F238E27FC236}">
                <a16:creationId xmlns:a16="http://schemas.microsoft.com/office/drawing/2014/main" id="{C528AD9B-B6EB-DE49-BD12-7D29E72F1EED}"/>
              </a:ext>
            </a:extLst>
          </p:cNvPr>
          <p:cNvSpPr/>
          <p:nvPr/>
        </p:nvSpPr>
        <p:spPr>
          <a:xfrm>
            <a:off x="4695092" y="2919046"/>
            <a:ext cx="5372100" cy="1046286"/>
          </a:xfrm>
          <a:prstGeom prst="round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15" name="Group 14">
            <a:extLst>
              <a:ext uri="{FF2B5EF4-FFF2-40B4-BE49-F238E27FC236}">
                <a16:creationId xmlns:a16="http://schemas.microsoft.com/office/drawing/2014/main" id="{E0130B83-FB84-8D4B-8DED-D7C0D7854E55}"/>
              </a:ext>
            </a:extLst>
          </p:cNvPr>
          <p:cNvGrpSpPr/>
          <p:nvPr/>
        </p:nvGrpSpPr>
        <p:grpSpPr>
          <a:xfrm>
            <a:off x="4913317" y="1961305"/>
            <a:ext cx="5062344" cy="2935699"/>
            <a:chOff x="4913317" y="1961305"/>
            <a:chExt cx="5062344" cy="2935699"/>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Policy</a:t>
              </a:r>
            </a:p>
          </p:txBody>
        </p:sp>
        <p:sp>
          <p:nvSpPr>
            <p:cNvPr id="10" name="Rounded Rectangle 9">
              <a:extLst>
                <a:ext uri="{FF2B5EF4-FFF2-40B4-BE49-F238E27FC236}">
                  <a16:creationId xmlns:a16="http://schemas.microsoft.com/office/drawing/2014/main" id="{41548DD7-78C5-DA45-8839-500BB7C3433D}"/>
                </a:ext>
              </a:extLst>
            </p:cNvPr>
            <p:cNvSpPr/>
            <p:nvPr/>
          </p:nvSpPr>
          <p:spPr>
            <a:xfrm>
              <a:off x="4913317" y="3155903"/>
              <a:ext cx="1979852" cy="536020"/>
            </a:xfrm>
            <a:prstGeom prst="roundRect">
              <a:avLst/>
            </a:prstGeom>
            <a:solidFill>
              <a:srgbClr val="FFB3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Process</a:t>
              </a:r>
            </a:p>
          </p:txBody>
        </p:sp>
        <p:sp>
          <p:nvSpPr>
            <p:cNvPr id="11" name="Rounded Rectangle 10">
              <a:extLst>
                <a:ext uri="{FF2B5EF4-FFF2-40B4-BE49-F238E27FC236}">
                  <a16:creationId xmlns:a16="http://schemas.microsoft.com/office/drawing/2014/main" id="{59E8252F-5D29-7A48-84A8-6EB74736F9F9}"/>
                </a:ext>
              </a:extLst>
            </p:cNvPr>
            <p:cNvSpPr/>
            <p:nvPr/>
          </p:nvSpPr>
          <p:spPr>
            <a:xfrm>
              <a:off x="4913317" y="4360984"/>
              <a:ext cx="1979852" cy="536020"/>
            </a:xfrm>
            <a:prstGeom prst="roundRect">
              <a:avLst/>
            </a:prstGeom>
            <a:solidFill>
              <a:srgbClr val="CC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Procedure</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1"/>
                  </a:solidFill>
                </a:rPr>
                <a:t>Why</a:t>
              </a:r>
            </a:p>
          </p:txBody>
        </p:sp>
        <p:sp>
          <p:nvSpPr>
            <p:cNvPr id="13" name="TextBox 12">
              <a:extLst>
                <a:ext uri="{FF2B5EF4-FFF2-40B4-BE49-F238E27FC236}">
                  <a16:creationId xmlns:a16="http://schemas.microsoft.com/office/drawing/2014/main" id="{5F450A74-9FCB-F840-B1FC-0A64E95A34D8}"/>
                </a:ext>
              </a:extLst>
            </p:cNvPr>
            <p:cNvSpPr txBox="1"/>
            <p:nvPr/>
          </p:nvSpPr>
          <p:spPr>
            <a:xfrm>
              <a:off x="7125201" y="4398161"/>
              <a:ext cx="801823" cy="461665"/>
            </a:xfrm>
            <a:prstGeom prst="rect">
              <a:avLst/>
            </a:prstGeom>
            <a:noFill/>
          </p:spPr>
          <p:txBody>
            <a:bodyPr wrap="none" rtlCol="0">
              <a:spAutoFit/>
            </a:bodyPr>
            <a:lstStyle/>
            <a:p>
              <a:r>
                <a:rPr lang="en-US" sz="2400" dirty="0">
                  <a:solidFill>
                    <a:schemeClr val="tx1"/>
                  </a:solidFill>
                </a:rPr>
                <a:t>How</a:t>
              </a:r>
            </a:p>
          </p:txBody>
        </p:sp>
        <p:sp>
          <p:nvSpPr>
            <p:cNvPr id="14" name="TextBox 13">
              <a:extLst>
                <a:ext uri="{FF2B5EF4-FFF2-40B4-BE49-F238E27FC236}">
                  <a16:creationId xmlns:a16="http://schemas.microsoft.com/office/drawing/2014/main" id="{F44F16F4-D87C-7D4B-81AA-3C91FEFDBC87}"/>
                </a:ext>
              </a:extLst>
            </p:cNvPr>
            <p:cNvSpPr txBox="1"/>
            <p:nvPr/>
          </p:nvSpPr>
          <p:spPr>
            <a:xfrm>
              <a:off x="7125201" y="3193080"/>
              <a:ext cx="2850460" cy="461665"/>
            </a:xfrm>
            <a:prstGeom prst="rect">
              <a:avLst/>
            </a:prstGeom>
            <a:noFill/>
          </p:spPr>
          <p:txBody>
            <a:bodyPr wrap="none" rtlCol="0">
              <a:spAutoFit/>
            </a:bodyPr>
            <a:lstStyle/>
            <a:p>
              <a:r>
                <a:rPr lang="en-US" sz="2400" dirty="0">
                  <a:solidFill>
                    <a:schemeClr val="tx2">
                      <a:lumMod val="75000"/>
                    </a:schemeClr>
                  </a:solidFill>
                </a:rPr>
                <a:t>What / Who / When</a:t>
              </a:r>
            </a:p>
          </p:txBody>
        </p:sp>
        <p:cxnSp>
          <p:nvCxnSpPr>
            <p:cNvPr id="8" name="Straight Arrow Connector 7">
              <a:extLst>
                <a:ext uri="{FF2B5EF4-FFF2-40B4-BE49-F238E27FC236}">
                  <a16:creationId xmlns:a16="http://schemas.microsoft.com/office/drawing/2014/main" id="{CEB11FCC-5EF4-D84B-B21E-8FF18040B55F}"/>
                </a:ext>
              </a:extLst>
            </p:cNvPr>
            <p:cNvCxnSpPr>
              <a:stCxn id="10" idx="0"/>
              <a:endCxn id="4" idx="2"/>
            </p:cNvCxnSpPr>
            <p:nvPr/>
          </p:nvCxnSpPr>
          <p:spPr>
            <a:xfrm flipV="1">
              <a:off x="5903243" y="2497325"/>
              <a:ext cx="0" cy="658578"/>
            </a:xfrm>
            <a:prstGeom prst="straightConnector1">
              <a:avLst/>
            </a:prstGeom>
            <a:ln w="50800">
              <a:solidFill>
                <a:schemeClr val="tx1">
                  <a:alpha val="20098"/>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22620C-66F1-9546-86BB-943165F47339}"/>
                </a:ext>
              </a:extLst>
            </p:cNvPr>
            <p:cNvCxnSpPr>
              <a:cxnSpLocks/>
              <a:stCxn id="11" idx="0"/>
              <a:endCxn id="10" idx="2"/>
            </p:cNvCxnSpPr>
            <p:nvPr/>
          </p:nvCxnSpPr>
          <p:spPr>
            <a:xfrm flipV="1">
              <a:off x="5903243" y="3691923"/>
              <a:ext cx="0" cy="669061"/>
            </a:xfrm>
            <a:prstGeom prst="straightConnector1">
              <a:avLst/>
            </a:prstGeom>
            <a:ln w="50800">
              <a:solidFill>
                <a:schemeClr val="tx1">
                  <a:alpha val="20203"/>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11B858E0-60B2-CF4C-984F-72B854B15D77}"/>
              </a:ext>
            </a:extLst>
          </p:cNvPr>
          <p:cNvSpPr txBox="1"/>
          <p:nvPr/>
        </p:nvSpPr>
        <p:spPr>
          <a:xfrm>
            <a:off x="1608996" y="3149801"/>
            <a:ext cx="1784835" cy="584775"/>
          </a:xfrm>
          <a:prstGeom prst="rect">
            <a:avLst/>
          </a:prstGeom>
          <a:noFill/>
        </p:spPr>
        <p:txBody>
          <a:bodyPr wrap="square" rtlCol="0" anchor="ctr">
            <a:spAutoFit/>
          </a:bodyPr>
          <a:lstStyle/>
          <a:p>
            <a:pPr algn="ctr"/>
            <a:r>
              <a:rPr lang="en-US" sz="3200" dirty="0">
                <a:solidFill>
                  <a:schemeClr val="tx2">
                    <a:lumMod val="75000"/>
                  </a:schemeClr>
                </a:solidFill>
              </a:rPr>
              <a:t>Lifecycle</a:t>
            </a:r>
          </a:p>
        </p:txBody>
      </p:sp>
      <p:cxnSp>
        <p:nvCxnSpPr>
          <p:cNvPr id="18" name="Straight Arrow Connector 17">
            <a:extLst>
              <a:ext uri="{FF2B5EF4-FFF2-40B4-BE49-F238E27FC236}">
                <a16:creationId xmlns:a16="http://schemas.microsoft.com/office/drawing/2014/main" id="{4F845437-CC1E-9844-96AB-4927D5641E7C}"/>
              </a:ext>
            </a:extLst>
          </p:cNvPr>
          <p:cNvCxnSpPr>
            <a:cxnSpLocks/>
            <a:stCxn id="16" idx="3"/>
            <a:endCxn id="2" idx="1"/>
          </p:cNvCxnSpPr>
          <p:nvPr/>
        </p:nvCxnSpPr>
        <p:spPr>
          <a:xfrm>
            <a:off x="3393831" y="3442189"/>
            <a:ext cx="130126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B848DA5-A024-7CB3-85E9-AF20F0D90D1A}"/>
              </a:ext>
            </a:extLst>
          </p:cNvPr>
          <p:cNvSpPr/>
          <p:nvPr/>
        </p:nvSpPr>
        <p:spPr>
          <a:xfrm>
            <a:off x="4695092" y="1903751"/>
            <a:ext cx="3699400" cy="623607"/>
          </a:xfrm>
          <a:prstGeom prst="rect">
            <a:avLst/>
          </a:prstGeom>
          <a:solidFill>
            <a:schemeClr val="bg1">
              <a:alpha val="6972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85C939-DDD1-6DE9-630F-6DFC130EC5FC}"/>
              </a:ext>
            </a:extLst>
          </p:cNvPr>
          <p:cNvSpPr/>
          <p:nvPr/>
        </p:nvSpPr>
        <p:spPr>
          <a:xfrm>
            <a:off x="4695092" y="4330951"/>
            <a:ext cx="3699400" cy="618843"/>
          </a:xfrm>
          <a:prstGeom prst="rect">
            <a:avLst/>
          </a:prstGeom>
          <a:solidFill>
            <a:schemeClr val="bg1">
              <a:alpha val="6972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835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Tree>
    <p:extLst>
      <p:ext uri="{BB962C8B-B14F-4D97-AF65-F5344CB8AC3E}">
        <p14:creationId xmlns:p14="http://schemas.microsoft.com/office/powerpoint/2010/main" val="484703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599568"/>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A certified QMS is the basis for compliance</a:t>
            </a:r>
            <a:endParaRPr sz="1466" dirty="0">
              <a:latin typeface="Roboto"/>
              <a:ea typeface="Roboto"/>
              <a:cs typeface="Roboto"/>
              <a:sym typeface="Roboto"/>
            </a:endParaRPr>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501593"/>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3" name="Google Shape;499;p76">
            <a:extLst>
              <a:ext uri="{FF2B5EF4-FFF2-40B4-BE49-F238E27FC236}">
                <a16:creationId xmlns:a16="http://schemas.microsoft.com/office/drawing/2014/main" id="{0A34DD63-FF57-2485-B178-4962D85E99CE}"/>
              </a:ext>
            </a:extLst>
          </p:cNvPr>
          <p:cNvSpPr/>
          <p:nvPr/>
        </p:nvSpPr>
        <p:spPr>
          <a:xfrm>
            <a:off x="1338555" y="6378905"/>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Tree>
    <p:extLst>
      <p:ext uri="{BB962C8B-B14F-4D97-AF65-F5344CB8AC3E}">
        <p14:creationId xmlns:p14="http://schemas.microsoft.com/office/powerpoint/2010/main" val="147949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599568"/>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4831501"/>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15288</a:t>
            </a:r>
            <a:br>
              <a:rPr lang="en" sz="1466" dirty="0"/>
            </a:br>
            <a:r>
              <a:rPr lang="en" sz="1066" dirty="0"/>
              <a:t>(SDLC - system)</a:t>
            </a:r>
            <a:endParaRPr sz="1066" dirty="0"/>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501593"/>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3" name="Google Shape;499;p76">
            <a:extLst>
              <a:ext uri="{FF2B5EF4-FFF2-40B4-BE49-F238E27FC236}">
                <a16:creationId xmlns:a16="http://schemas.microsoft.com/office/drawing/2014/main" id="{18562213-83AA-1862-D579-5EEDE29AFBC7}"/>
              </a:ext>
            </a:extLst>
          </p:cNvPr>
          <p:cNvSpPr/>
          <p:nvPr/>
        </p:nvSpPr>
        <p:spPr>
          <a:xfrm>
            <a:off x="1338555" y="6378905"/>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Tree>
    <p:extLst>
      <p:ext uri="{BB962C8B-B14F-4D97-AF65-F5344CB8AC3E}">
        <p14:creationId xmlns:p14="http://schemas.microsoft.com/office/powerpoint/2010/main" val="583031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599568"/>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4" name="Google Shape;510;p76">
            <a:extLst>
              <a:ext uri="{FF2B5EF4-FFF2-40B4-BE49-F238E27FC236}">
                <a16:creationId xmlns:a16="http://schemas.microsoft.com/office/drawing/2014/main" id="{9BC6E7C8-41E1-9646-FD19-9DA4F920B995}"/>
              </a:ext>
            </a:extLst>
          </p:cNvPr>
          <p:cNvSpPr/>
          <p:nvPr/>
        </p:nvSpPr>
        <p:spPr>
          <a:xfrm>
            <a:off x="1079818" y="4161409"/>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12207</a:t>
            </a:r>
            <a:br>
              <a:rPr lang="en" sz="1466"/>
            </a:br>
            <a:r>
              <a:rPr lang="en" sz="1066"/>
              <a:t>(SDLC - software)</a:t>
            </a:r>
            <a:endParaRPr sz="1066"/>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4831501"/>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15288</a:t>
            </a:r>
            <a:br>
              <a:rPr lang="en" sz="1466"/>
            </a:br>
            <a:r>
              <a:rPr lang="en" sz="1066"/>
              <a:t>(SDLC - system)</a:t>
            </a:r>
            <a:endParaRPr sz="1066"/>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501593"/>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594430"/>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System and software development lifecycles</a:t>
            </a:r>
            <a:endParaRPr sz="1466">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p:nvPr/>
        </p:nvCxnSpPr>
        <p:spPr>
          <a:xfrm>
            <a:off x="4457933" y="4164930"/>
            <a:ext cx="0" cy="1269269"/>
          </a:xfrm>
          <a:prstGeom prst="straightConnector1">
            <a:avLst/>
          </a:prstGeom>
          <a:noFill/>
          <a:ln w="19050" cap="flat" cmpd="sng">
            <a:solidFill>
              <a:schemeClr val="dk2"/>
            </a:solidFill>
            <a:prstDash val="solid"/>
            <a:round/>
            <a:headEnd type="none" w="med" len="med"/>
            <a:tailEnd type="none" w="med" len="med"/>
          </a:ln>
        </p:spPr>
      </p:cxnSp>
      <p:sp>
        <p:nvSpPr>
          <p:cNvPr id="3" name="Google Shape;499;p76">
            <a:extLst>
              <a:ext uri="{FF2B5EF4-FFF2-40B4-BE49-F238E27FC236}">
                <a16:creationId xmlns:a16="http://schemas.microsoft.com/office/drawing/2014/main" id="{0F63A171-C96E-472C-652D-1ED7407D28C7}"/>
              </a:ext>
            </a:extLst>
          </p:cNvPr>
          <p:cNvSpPr/>
          <p:nvPr/>
        </p:nvSpPr>
        <p:spPr>
          <a:xfrm>
            <a:off x="1338555" y="6378905"/>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Tree>
    <p:extLst>
      <p:ext uri="{BB962C8B-B14F-4D97-AF65-F5344CB8AC3E}">
        <p14:creationId xmlns:p14="http://schemas.microsoft.com/office/powerpoint/2010/main" val="183027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3" y="3389744"/>
            <a:ext cx="1480014"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rmAutofit fontScale="925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8" name="Google Shape;504;p76">
            <a:extLst>
              <a:ext uri="{FF2B5EF4-FFF2-40B4-BE49-F238E27FC236}">
                <a16:creationId xmlns:a16="http://schemas.microsoft.com/office/drawing/2014/main" id="{7771D6A8-11E0-EC3A-E452-D240A14E3FCD}"/>
              </a:ext>
            </a:extLst>
          </p:cNvPr>
          <p:cNvSpPr txBox="1"/>
          <p:nvPr/>
        </p:nvSpPr>
        <p:spPr>
          <a:xfrm>
            <a:off x="4461737" y="3487775"/>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a:t>
            </a:r>
            <a:r>
              <a:rPr lang="en" sz="1466" dirty="0">
                <a:solidFill>
                  <a:schemeClr val="dk1"/>
                </a:solidFill>
                <a:latin typeface="Roboto"/>
                <a:ea typeface="Roboto"/>
                <a:cs typeface="Roboto"/>
                <a:sym typeface="Roboto"/>
              </a:rPr>
              <a:t>technical standards must align with underlying standards</a:t>
            </a:r>
            <a:endParaRPr sz="1466" dirty="0">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599568"/>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3" name="Google Shape;509;p76">
            <a:extLst>
              <a:ext uri="{FF2B5EF4-FFF2-40B4-BE49-F238E27FC236}">
                <a16:creationId xmlns:a16="http://schemas.microsoft.com/office/drawing/2014/main" id="{D77BB3AD-64CE-2B0D-E370-B546A5ABA12A}"/>
              </a:ext>
            </a:extLst>
          </p:cNvPr>
          <p:cNvSpPr/>
          <p:nvPr/>
        </p:nvSpPr>
        <p:spPr>
          <a:xfrm>
            <a:off x="2817236" y="3389744"/>
            <a:ext cx="1448823"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24089</a:t>
            </a:r>
            <a:endParaRPr sz="1466"/>
          </a:p>
          <a:p>
            <a:pPr algn="ctr"/>
            <a:r>
              <a:rPr lang="en" sz="1066"/>
              <a:t>(software update)</a:t>
            </a:r>
            <a:endParaRPr sz="1066"/>
          </a:p>
        </p:txBody>
      </p:sp>
      <p:sp>
        <p:nvSpPr>
          <p:cNvPr id="14" name="Google Shape;510;p76">
            <a:extLst>
              <a:ext uri="{FF2B5EF4-FFF2-40B4-BE49-F238E27FC236}">
                <a16:creationId xmlns:a16="http://schemas.microsoft.com/office/drawing/2014/main" id="{9BC6E7C8-41E1-9646-FD19-9DA4F920B995}"/>
              </a:ext>
            </a:extLst>
          </p:cNvPr>
          <p:cNvSpPr/>
          <p:nvPr/>
        </p:nvSpPr>
        <p:spPr>
          <a:xfrm>
            <a:off x="1079818" y="4161409"/>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12207</a:t>
            </a:r>
            <a:br>
              <a:rPr lang="en" sz="1466"/>
            </a:br>
            <a:r>
              <a:rPr lang="en" sz="1066"/>
              <a:t>(SDLC - software)</a:t>
            </a:r>
            <a:endParaRPr sz="1066"/>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4831501"/>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15288</a:t>
            </a:r>
            <a:br>
              <a:rPr lang="en" sz="1466"/>
            </a:br>
            <a:r>
              <a:rPr lang="en" sz="1066"/>
              <a:t>(SDLC - system)</a:t>
            </a:r>
            <a:endParaRPr sz="1066"/>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501593"/>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594430"/>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System and software development lifecycles</a:t>
            </a:r>
            <a:endParaRPr sz="1466">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p:nvPr/>
        </p:nvCxnSpPr>
        <p:spPr>
          <a:xfrm>
            <a:off x="4457933" y="4164930"/>
            <a:ext cx="0" cy="1269269"/>
          </a:xfrm>
          <a:prstGeom prst="straightConnector1">
            <a:avLst/>
          </a:prstGeom>
          <a:noFill/>
          <a:ln w="19050" cap="flat" cmpd="sng">
            <a:solidFill>
              <a:schemeClr val="dk2"/>
            </a:solidFill>
            <a:prstDash val="solid"/>
            <a:round/>
            <a:headEnd type="none" w="med" len="med"/>
            <a:tailEnd type="none" w="med" len="med"/>
          </a:ln>
        </p:spPr>
      </p:cxnSp>
      <p:sp>
        <p:nvSpPr>
          <p:cNvPr id="4" name="Google Shape;499;p76">
            <a:extLst>
              <a:ext uri="{FF2B5EF4-FFF2-40B4-BE49-F238E27FC236}">
                <a16:creationId xmlns:a16="http://schemas.microsoft.com/office/drawing/2014/main" id="{E5AB8708-3288-2447-503B-0C48A0409F12}"/>
              </a:ext>
            </a:extLst>
          </p:cNvPr>
          <p:cNvSpPr/>
          <p:nvPr/>
        </p:nvSpPr>
        <p:spPr>
          <a:xfrm>
            <a:off x="1338555" y="6378905"/>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Tree>
    <p:extLst>
      <p:ext uri="{BB962C8B-B14F-4D97-AF65-F5344CB8AC3E}">
        <p14:creationId xmlns:p14="http://schemas.microsoft.com/office/powerpoint/2010/main" val="2865317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36592" y="2719635"/>
            <a:ext cx="1480014" cy="6062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UNECE R155</a:t>
            </a:r>
            <a:br>
              <a:rPr lang="en" sz="1466"/>
            </a:br>
            <a:r>
              <a:rPr lang="en" sz="1066"/>
              <a:t>(CSMS)</a:t>
            </a:r>
            <a:endParaRPr sz="1066"/>
          </a:p>
        </p:txBody>
      </p:sp>
      <p:sp>
        <p:nvSpPr>
          <p:cNvPr id="5" name="Google Shape;501;p76">
            <a:extLst>
              <a:ext uri="{FF2B5EF4-FFF2-40B4-BE49-F238E27FC236}">
                <a16:creationId xmlns:a16="http://schemas.microsoft.com/office/drawing/2014/main" id="{48FC4952-97E1-7FDE-13C1-54DF6295C545}"/>
              </a:ext>
            </a:extLst>
          </p:cNvPr>
          <p:cNvSpPr/>
          <p:nvPr/>
        </p:nvSpPr>
        <p:spPr>
          <a:xfrm>
            <a:off x="2817231" y="2719635"/>
            <a:ext cx="1448823" cy="6062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UNECE R156</a:t>
            </a:r>
            <a:br>
              <a:rPr lang="en" sz="1466"/>
            </a:br>
            <a:r>
              <a:rPr lang="en" sz="1066"/>
              <a:t>(SUMS)</a:t>
            </a:r>
            <a:endParaRPr sz="1066"/>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3" y="3389744"/>
            <a:ext cx="1480014"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rmAutofit fontScale="925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65470" y="2822658"/>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Management systems based on technical standards</a:t>
            </a:r>
            <a:endParaRPr sz="1466">
              <a:latin typeface="Roboto"/>
              <a:ea typeface="Roboto"/>
              <a:cs typeface="Roboto"/>
              <a:sym typeface="Roboto"/>
            </a:endParaRPr>
          </a:p>
        </p:txBody>
      </p:sp>
      <p:sp>
        <p:nvSpPr>
          <p:cNvPr id="8" name="Google Shape;504;p76">
            <a:extLst>
              <a:ext uri="{FF2B5EF4-FFF2-40B4-BE49-F238E27FC236}">
                <a16:creationId xmlns:a16="http://schemas.microsoft.com/office/drawing/2014/main" id="{7771D6A8-11E0-EC3A-E452-D240A14E3FCD}"/>
              </a:ext>
            </a:extLst>
          </p:cNvPr>
          <p:cNvSpPr txBox="1"/>
          <p:nvPr/>
        </p:nvSpPr>
        <p:spPr>
          <a:xfrm>
            <a:off x="4461737" y="3487775"/>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a:t>
            </a:r>
            <a:r>
              <a:rPr lang="en" sz="1466" dirty="0">
                <a:solidFill>
                  <a:schemeClr val="dk1"/>
                </a:solidFill>
                <a:latin typeface="Roboto"/>
                <a:ea typeface="Roboto"/>
                <a:cs typeface="Roboto"/>
                <a:sym typeface="Roboto"/>
              </a:rPr>
              <a:t>technical standards must align with underlying standards</a:t>
            </a:r>
            <a:endParaRPr sz="1466" dirty="0">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599568"/>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3" name="Google Shape;509;p76">
            <a:extLst>
              <a:ext uri="{FF2B5EF4-FFF2-40B4-BE49-F238E27FC236}">
                <a16:creationId xmlns:a16="http://schemas.microsoft.com/office/drawing/2014/main" id="{D77BB3AD-64CE-2B0D-E370-B546A5ABA12A}"/>
              </a:ext>
            </a:extLst>
          </p:cNvPr>
          <p:cNvSpPr/>
          <p:nvPr/>
        </p:nvSpPr>
        <p:spPr>
          <a:xfrm>
            <a:off x="2817236" y="3389744"/>
            <a:ext cx="1448823"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24089</a:t>
            </a:r>
            <a:endParaRPr sz="1466"/>
          </a:p>
          <a:p>
            <a:pPr algn="ctr"/>
            <a:r>
              <a:rPr lang="en" sz="1066"/>
              <a:t>(software update)</a:t>
            </a:r>
            <a:endParaRPr sz="1066"/>
          </a:p>
        </p:txBody>
      </p:sp>
      <p:sp>
        <p:nvSpPr>
          <p:cNvPr id="14" name="Google Shape;510;p76">
            <a:extLst>
              <a:ext uri="{FF2B5EF4-FFF2-40B4-BE49-F238E27FC236}">
                <a16:creationId xmlns:a16="http://schemas.microsoft.com/office/drawing/2014/main" id="{9BC6E7C8-41E1-9646-FD19-9DA4F920B995}"/>
              </a:ext>
            </a:extLst>
          </p:cNvPr>
          <p:cNvSpPr/>
          <p:nvPr/>
        </p:nvSpPr>
        <p:spPr>
          <a:xfrm>
            <a:off x="1079818" y="4161409"/>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12207</a:t>
            </a:r>
            <a:br>
              <a:rPr lang="en" sz="1466"/>
            </a:br>
            <a:r>
              <a:rPr lang="en" sz="1066"/>
              <a:t>(SDLC - software)</a:t>
            </a:r>
            <a:endParaRPr sz="1066"/>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4831501"/>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15288</a:t>
            </a:r>
            <a:br>
              <a:rPr lang="en" sz="1466"/>
            </a:br>
            <a:r>
              <a:rPr lang="en" sz="1066"/>
              <a:t>(SDLC - system)</a:t>
            </a:r>
            <a:endParaRPr sz="1066"/>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501593"/>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594430"/>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System and software development lifecycles</a:t>
            </a:r>
            <a:endParaRPr sz="1466">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p:nvPr/>
        </p:nvCxnSpPr>
        <p:spPr>
          <a:xfrm>
            <a:off x="4457933" y="4164930"/>
            <a:ext cx="0" cy="1269269"/>
          </a:xfrm>
          <a:prstGeom prst="straightConnector1">
            <a:avLst/>
          </a:prstGeom>
          <a:noFill/>
          <a:ln w="19050" cap="flat" cmpd="sng">
            <a:solidFill>
              <a:schemeClr val="dk2"/>
            </a:solidFill>
            <a:prstDash val="solid"/>
            <a:round/>
            <a:headEnd type="none" w="med" len="med"/>
            <a:tailEnd type="none" w="med" len="med"/>
          </a:ln>
        </p:spPr>
      </p:cxnSp>
      <p:sp>
        <p:nvSpPr>
          <p:cNvPr id="21" name="Google Shape;517;p76">
            <a:extLst>
              <a:ext uri="{FF2B5EF4-FFF2-40B4-BE49-F238E27FC236}">
                <a16:creationId xmlns:a16="http://schemas.microsoft.com/office/drawing/2014/main" id="{461D4254-A17D-BDE8-953E-44081F2BBFFB}"/>
              </a:ext>
            </a:extLst>
          </p:cNvPr>
          <p:cNvSpPr/>
          <p:nvPr/>
        </p:nvSpPr>
        <p:spPr>
          <a:xfrm>
            <a:off x="1076210" y="2655790"/>
            <a:ext cx="1600783" cy="1404034"/>
          </a:xfrm>
          <a:prstGeom prst="rect">
            <a:avLst/>
          </a:prstGeom>
          <a:noFill/>
          <a:ln w="9525" cap="flat" cmpd="sng">
            <a:solidFill>
              <a:srgbClr val="0000FF"/>
            </a:solidFill>
            <a:prstDash val="dash"/>
            <a:round/>
            <a:headEnd type="none" w="sm" len="sm"/>
            <a:tailEnd type="none" w="sm" len="sm"/>
          </a:ln>
        </p:spPr>
        <p:txBody>
          <a:bodyPr spcFirstLastPara="1" wrap="square" lIns="91410" tIns="91410" rIns="91410" bIns="91410" anchor="ctr" anchorCtr="0">
            <a:noAutofit/>
          </a:bodyPr>
          <a:lstStyle/>
          <a:p>
            <a:pPr algn="ctr"/>
            <a:endParaRPr sz="1066"/>
          </a:p>
        </p:txBody>
      </p:sp>
      <p:sp>
        <p:nvSpPr>
          <p:cNvPr id="22" name="Google Shape;518;p76">
            <a:extLst>
              <a:ext uri="{FF2B5EF4-FFF2-40B4-BE49-F238E27FC236}">
                <a16:creationId xmlns:a16="http://schemas.microsoft.com/office/drawing/2014/main" id="{20E2EA34-F0C3-8E08-BEC3-3324159A4726}"/>
              </a:ext>
            </a:extLst>
          </p:cNvPr>
          <p:cNvSpPr/>
          <p:nvPr/>
        </p:nvSpPr>
        <p:spPr>
          <a:xfrm>
            <a:off x="2741252" y="2655790"/>
            <a:ext cx="1600783" cy="1404034"/>
          </a:xfrm>
          <a:prstGeom prst="rect">
            <a:avLst/>
          </a:prstGeom>
          <a:noFill/>
          <a:ln w="9525" cap="flat" cmpd="sng">
            <a:solidFill>
              <a:srgbClr val="0000FF"/>
            </a:solidFill>
            <a:prstDash val="dash"/>
            <a:round/>
            <a:headEnd type="none" w="sm" len="sm"/>
            <a:tailEnd type="none" w="sm" len="sm"/>
          </a:ln>
        </p:spPr>
        <p:txBody>
          <a:bodyPr spcFirstLastPara="1" wrap="square" lIns="91410" tIns="91410" rIns="91410" bIns="91410" anchor="ctr" anchorCtr="0">
            <a:noAutofit/>
          </a:bodyPr>
          <a:lstStyle/>
          <a:p>
            <a:pPr algn="ctr"/>
            <a:endParaRPr sz="1066"/>
          </a:p>
        </p:txBody>
      </p:sp>
      <p:grpSp>
        <p:nvGrpSpPr>
          <p:cNvPr id="3" name="Group 2">
            <a:extLst>
              <a:ext uri="{FF2B5EF4-FFF2-40B4-BE49-F238E27FC236}">
                <a16:creationId xmlns:a16="http://schemas.microsoft.com/office/drawing/2014/main" id="{075D427E-59E4-A042-E41E-357B60FCCF06}"/>
              </a:ext>
            </a:extLst>
          </p:cNvPr>
          <p:cNvGrpSpPr/>
          <p:nvPr/>
        </p:nvGrpSpPr>
        <p:grpSpPr>
          <a:xfrm>
            <a:off x="1338555" y="6378905"/>
            <a:ext cx="1814856" cy="274273"/>
            <a:chOff x="1315819" y="6365066"/>
            <a:chExt cx="1814856" cy="274273"/>
          </a:xfrm>
        </p:grpSpPr>
        <p:sp>
          <p:nvSpPr>
            <p:cNvPr id="9" name="Google Shape;499;p76">
              <a:extLst>
                <a:ext uri="{FF2B5EF4-FFF2-40B4-BE49-F238E27FC236}">
                  <a16:creationId xmlns:a16="http://schemas.microsoft.com/office/drawing/2014/main" id="{E7511CD3-258C-1A62-CDE3-50ADAD1A0A5C}"/>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
          <p:nvSpPr>
            <p:cNvPr id="12" name="Google Shape;507;p76">
              <a:extLst>
                <a:ext uri="{FF2B5EF4-FFF2-40B4-BE49-F238E27FC236}">
                  <a16:creationId xmlns:a16="http://schemas.microsoft.com/office/drawing/2014/main" id="{2BE226F3-84D1-6400-3D8C-A0DBCF79DF31}"/>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Regulation</a:t>
              </a:r>
              <a:endParaRPr sz="1066" dirty="0"/>
            </a:p>
          </p:txBody>
        </p:sp>
      </p:grpSp>
    </p:spTree>
    <p:extLst>
      <p:ext uri="{BB962C8B-B14F-4D97-AF65-F5344CB8AC3E}">
        <p14:creationId xmlns:p14="http://schemas.microsoft.com/office/powerpoint/2010/main" val="1284602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36592" y="2719635"/>
            <a:ext cx="1480014" cy="6062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UNECE R155</a:t>
            </a:r>
            <a:br>
              <a:rPr lang="en" sz="1466"/>
            </a:br>
            <a:r>
              <a:rPr lang="en" sz="1066"/>
              <a:t>(CSMS)</a:t>
            </a:r>
            <a:endParaRPr sz="1066"/>
          </a:p>
        </p:txBody>
      </p:sp>
      <p:sp>
        <p:nvSpPr>
          <p:cNvPr id="5" name="Google Shape;501;p76">
            <a:extLst>
              <a:ext uri="{FF2B5EF4-FFF2-40B4-BE49-F238E27FC236}">
                <a16:creationId xmlns:a16="http://schemas.microsoft.com/office/drawing/2014/main" id="{48FC4952-97E1-7FDE-13C1-54DF6295C545}"/>
              </a:ext>
            </a:extLst>
          </p:cNvPr>
          <p:cNvSpPr/>
          <p:nvPr/>
        </p:nvSpPr>
        <p:spPr>
          <a:xfrm>
            <a:off x="2817231" y="2719635"/>
            <a:ext cx="1448823" cy="6062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UNECE R156</a:t>
            </a:r>
            <a:br>
              <a:rPr lang="en" sz="1466"/>
            </a:br>
            <a:r>
              <a:rPr lang="en" sz="1066"/>
              <a:t>(SUMS)</a:t>
            </a:r>
            <a:endParaRPr sz="1066"/>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3" y="3389744"/>
            <a:ext cx="1480014"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rmAutofit fontScale="925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65470" y="2822658"/>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Management systems based on technical standards</a:t>
            </a:r>
            <a:endParaRPr sz="1466">
              <a:latin typeface="Roboto"/>
              <a:ea typeface="Roboto"/>
              <a:cs typeface="Roboto"/>
              <a:sym typeface="Roboto"/>
            </a:endParaRPr>
          </a:p>
        </p:txBody>
      </p:sp>
      <p:sp>
        <p:nvSpPr>
          <p:cNvPr id="8" name="Google Shape;504;p76">
            <a:extLst>
              <a:ext uri="{FF2B5EF4-FFF2-40B4-BE49-F238E27FC236}">
                <a16:creationId xmlns:a16="http://schemas.microsoft.com/office/drawing/2014/main" id="{7771D6A8-11E0-EC3A-E452-D240A14E3FCD}"/>
              </a:ext>
            </a:extLst>
          </p:cNvPr>
          <p:cNvSpPr txBox="1"/>
          <p:nvPr/>
        </p:nvSpPr>
        <p:spPr>
          <a:xfrm>
            <a:off x="4461737" y="3487775"/>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a:t>
            </a:r>
            <a:r>
              <a:rPr lang="en" sz="1466" dirty="0">
                <a:solidFill>
                  <a:schemeClr val="dk1"/>
                </a:solidFill>
                <a:latin typeface="Roboto"/>
                <a:ea typeface="Roboto"/>
                <a:cs typeface="Roboto"/>
                <a:sym typeface="Roboto"/>
              </a:rPr>
              <a:t>technical standards must align with underlying standards</a:t>
            </a:r>
            <a:endParaRPr sz="1466" dirty="0">
              <a:latin typeface="Roboto"/>
              <a:ea typeface="Roboto"/>
              <a:cs typeface="Roboto"/>
              <a:sym typeface="Roboto"/>
            </a:endParaRPr>
          </a:p>
        </p:txBody>
      </p:sp>
      <p:sp>
        <p:nvSpPr>
          <p:cNvPr id="9" name="Google Shape;505;p76">
            <a:extLst>
              <a:ext uri="{FF2B5EF4-FFF2-40B4-BE49-F238E27FC236}">
                <a16:creationId xmlns:a16="http://schemas.microsoft.com/office/drawing/2014/main" id="{82A171CF-3050-13EC-06B6-75B15C9EB96C}"/>
              </a:ext>
            </a:extLst>
          </p:cNvPr>
          <p:cNvSpPr txBox="1"/>
          <p:nvPr/>
        </p:nvSpPr>
        <p:spPr>
          <a:xfrm>
            <a:off x="4465470" y="2051026"/>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 Lane Keeping Systems must conform to R155 and R156</a:t>
            </a:r>
            <a:endParaRPr sz="1466">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599568"/>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2" name="Google Shape;508;p76">
            <a:extLst>
              <a:ext uri="{FF2B5EF4-FFF2-40B4-BE49-F238E27FC236}">
                <a16:creationId xmlns:a16="http://schemas.microsoft.com/office/drawing/2014/main" id="{0089C169-75FB-5675-30D5-0876B43D05F2}"/>
              </a:ext>
            </a:extLst>
          </p:cNvPr>
          <p:cNvSpPr/>
          <p:nvPr/>
        </p:nvSpPr>
        <p:spPr>
          <a:xfrm>
            <a:off x="1076219" y="1947986"/>
            <a:ext cx="3262350" cy="6062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UNECE R157</a:t>
            </a:r>
            <a:endParaRPr sz="1466"/>
          </a:p>
          <a:p>
            <a:pPr algn="ctr"/>
            <a:r>
              <a:rPr lang="en" sz="1066"/>
              <a:t>(ALKS)</a:t>
            </a:r>
            <a:endParaRPr sz="1066"/>
          </a:p>
        </p:txBody>
      </p:sp>
      <p:sp>
        <p:nvSpPr>
          <p:cNvPr id="13" name="Google Shape;509;p76">
            <a:extLst>
              <a:ext uri="{FF2B5EF4-FFF2-40B4-BE49-F238E27FC236}">
                <a16:creationId xmlns:a16="http://schemas.microsoft.com/office/drawing/2014/main" id="{D77BB3AD-64CE-2B0D-E370-B546A5ABA12A}"/>
              </a:ext>
            </a:extLst>
          </p:cNvPr>
          <p:cNvSpPr/>
          <p:nvPr/>
        </p:nvSpPr>
        <p:spPr>
          <a:xfrm>
            <a:off x="2817236" y="3389744"/>
            <a:ext cx="1448823"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24089</a:t>
            </a:r>
            <a:endParaRPr sz="1466"/>
          </a:p>
          <a:p>
            <a:pPr algn="ctr"/>
            <a:r>
              <a:rPr lang="en" sz="1066"/>
              <a:t>(software update)</a:t>
            </a:r>
            <a:endParaRPr sz="1066"/>
          </a:p>
        </p:txBody>
      </p:sp>
      <p:sp>
        <p:nvSpPr>
          <p:cNvPr id="14" name="Google Shape;510;p76">
            <a:extLst>
              <a:ext uri="{FF2B5EF4-FFF2-40B4-BE49-F238E27FC236}">
                <a16:creationId xmlns:a16="http://schemas.microsoft.com/office/drawing/2014/main" id="{9BC6E7C8-41E1-9646-FD19-9DA4F920B995}"/>
              </a:ext>
            </a:extLst>
          </p:cNvPr>
          <p:cNvSpPr/>
          <p:nvPr/>
        </p:nvSpPr>
        <p:spPr>
          <a:xfrm>
            <a:off x="1079818" y="4161409"/>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12207</a:t>
            </a:r>
            <a:br>
              <a:rPr lang="en" sz="1466"/>
            </a:br>
            <a:r>
              <a:rPr lang="en" sz="1066"/>
              <a:t>(SDLC - software)</a:t>
            </a:r>
            <a:endParaRPr sz="1066"/>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4831501"/>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15288</a:t>
            </a:r>
            <a:br>
              <a:rPr lang="en" sz="1466"/>
            </a:br>
            <a:r>
              <a:rPr lang="en" sz="1066"/>
              <a:t>(SDLC - system)</a:t>
            </a:r>
            <a:endParaRPr sz="1066"/>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501593"/>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594430"/>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System and software development lifecycles</a:t>
            </a:r>
            <a:endParaRPr sz="1466">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p:nvPr/>
        </p:nvCxnSpPr>
        <p:spPr>
          <a:xfrm>
            <a:off x="4457933" y="4164930"/>
            <a:ext cx="0" cy="1269269"/>
          </a:xfrm>
          <a:prstGeom prst="straightConnector1">
            <a:avLst/>
          </a:prstGeom>
          <a:noFill/>
          <a:ln w="19050" cap="flat" cmpd="sng">
            <a:solidFill>
              <a:schemeClr val="dk2"/>
            </a:solidFill>
            <a:prstDash val="solid"/>
            <a:round/>
            <a:headEnd type="none" w="med" len="med"/>
            <a:tailEnd type="none" w="med" len="med"/>
          </a:ln>
        </p:spPr>
      </p:cxnSp>
      <p:sp>
        <p:nvSpPr>
          <p:cNvPr id="21" name="Google Shape;517;p76">
            <a:extLst>
              <a:ext uri="{FF2B5EF4-FFF2-40B4-BE49-F238E27FC236}">
                <a16:creationId xmlns:a16="http://schemas.microsoft.com/office/drawing/2014/main" id="{461D4254-A17D-BDE8-953E-44081F2BBFFB}"/>
              </a:ext>
            </a:extLst>
          </p:cNvPr>
          <p:cNvSpPr/>
          <p:nvPr/>
        </p:nvSpPr>
        <p:spPr>
          <a:xfrm>
            <a:off x="1076210" y="2655790"/>
            <a:ext cx="1600783" cy="1404034"/>
          </a:xfrm>
          <a:prstGeom prst="rect">
            <a:avLst/>
          </a:prstGeom>
          <a:noFill/>
          <a:ln w="9525" cap="flat" cmpd="sng">
            <a:solidFill>
              <a:srgbClr val="0000FF"/>
            </a:solidFill>
            <a:prstDash val="dash"/>
            <a:round/>
            <a:headEnd type="none" w="sm" len="sm"/>
            <a:tailEnd type="none" w="sm" len="sm"/>
          </a:ln>
        </p:spPr>
        <p:txBody>
          <a:bodyPr spcFirstLastPara="1" wrap="square" lIns="91410" tIns="91410" rIns="91410" bIns="91410" anchor="ctr" anchorCtr="0">
            <a:noAutofit/>
          </a:bodyPr>
          <a:lstStyle/>
          <a:p>
            <a:pPr algn="ctr"/>
            <a:endParaRPr sz="1066"/>
          </a:p>
        </p:txBody>
      </p:sp>
      <p:sp>
        <p:nvSpPr>
          <p:cNvPr id="22" name="Google Shape;518;p76">
            <a:extLst>
              <a:ext uri="{FF2B5EF4-FFF2-40B4-BE49-F238E27FC236}">
                <a16:creationId xmlns:a16="http://schemas.microsoft.com/office/drawing/2014/main" id="{20E2EA34-F0C3-8E08-BEC3-3324159A4726}"/>
              </a:ext>
            </a:extLst>
          </p:cNvPr>
          <p:cNvSpPr/>
          <p:nvPr/>
        </p:nvSpPr>
        <p:spPr>
          <a:xfrm>
            <a:off x="2741252" y="2655790"/>
            <a:ext cx="1600783" cy="1404034"/>
          </a:xfrm>
          <a:prstGeom prst="rect">
            <a:avLst/>
          </a:prstGeom>
          <a:noFill/>
          <a:ln w="9525" cap="flat" cmpd="sng">
            <a:solidFill>
              <a:srgbClr val="0000FF"/>
            </a:solidFill>
            <a:prstDash val="dash"/>
            <a:round/>
            <a:headEnd type="none" w="sm" len="sm"/>
            <a:tailEnd type="none" w="sm" len="sm"/>
          </a:ln>
        </p:spPr>
        <p:txBody>
          <a:bodyPr spcFirstLastPara="1" wrap="square" lIns="91410" tIns="91410" rIns="91410" bIns="91410" anchor="ctr" anchorCtr="0">
            <a:noAutofit/>
          </a:bodyPr>
          <a:lstStyle/>
          <a:p>
            <a:pPr algn="ctr"/>
            <a:endParaRPr sz="1066"/>
          </a:p>
        </p:txBody>
      </p:sp>
      <p:grpSp>
        <p:nvGrpSpPr>
          <p:cNvPr id="3" name="Group 2">
            <a:extLst>
              <a:ext uri="{FF2B5EF4-FFF2-40B4-BE49-F238E27FC236}">
                <a16:creationId xmlns:a16="http://schemas.microsoft.com/office/drawing/2014/main" id="{E91CFD35-C575-D329-2681-A5D0802E45D4}"/>
              </a:ext>
            </a:extLst>
          </p:cNvPr>
          <p:cNvGrpSpPr/>
          <p:nvPr/>
        </p:nvGrpSpPr>
        <p:grpSpPr>
          <a:xfrm>
            <a:off x="1338555" y="6378905"/>
            <a:ext cx="1814856" cy="274273"/>
            <a:chOff x="1315819" y="6365066"/>
            <a:chExt cx="1814856" cy="274273"/>
          </a:xfrm>
        </p:grpSpPr>
        <p:sp>
          <p:nvSpPr>
            <p:cNvPr id="19" name="Google Shape;499;p76">
              <a:extLst>
                <a:ext uri="{FF2B5EF4-FFF2-40B4-BE49-F238E27FC236}">
                  <a16:creationId xmlns:a16="http://schemas.microsoft.com/office/drawing/2014/main" id="{D93794C1-7798-54C2-12CA-6D3072EC39A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
          <p:nvSpPr>
            <p:cNvPr id="20" name="Google Shape;507;p76">
              <a:extLst>
                <a:ext uri="{FF2B5EF4-FFF2-40B4-BE49-F238E27FC236}">
                  <a16:creationId xmlns:a16="http://schemas.microsoft.com/office/drawing/2014/main" id="{24D8E20E-D594-26E9-1B6A-8E86DD4311EF}"/>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Regulation</a:t>
              </a:r>
              <a:endParaRPr sz="1066" dirty="0"/>
            </a:p>
          </p:txBody>
        </p:sp>
      </p:grpSp>
    </p:spTree>
    <p:extLst>
      <p:ext uri="{BB962C8B-B14F-4D97-AF65-F5344CB8AC3E}">
        <p14:creationId xmlns:p14="http://schemas.microsoft.com/office/powerpoint/2010/main" val="111656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36592" y="2719635"/>
            <a:ext cx="1480014" cy="6062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UNECE R155</a:t>
            </a:r>
            <a:br>
              <a:rPr lang="en" sz="1466"/>
            </a:br>
            <a:r>
              <a:rPr lang="en" sz="1066"/>
              <a:t>(CSMS)</a:t>
            </a:r>
            <a:endParaRPr sz="1066"/>
          </a:p>
        </p:txBody>
      </p:sp>
      <p:sp>
        <p:nvSpPr>
          <p:cNvPr id="5" name="Google Shape;501;p76">
            <a:extLst>
              <a:ext uri="{FF2B5EF4-FFF2-40B4-BE49-F238E27FC236}">
                <a16:creationId xmlns:a16="http://schemas.microsoft.com/office/drawing/2014/main" id="{48FC4952-97E1-7FDE-13C1-54DF6295C545}"/>
              </a:ext>
            </a:extLst>
          </p:cNvPr>
          <p:cNvSpPr/>
          <p:nvPr/>
        </p:nvSpPr>
        <p:spPr>
          <a:xfrm>
            <a:off x="2817231" y="2719635"/>
            <a:ext cx="1448823" cy="6062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UNECE R156</a:t>
            </a:r>
            <a:br>
              <a:rPr lang="en" sz="1466"/>
            </a:br>
            <a:r>
              <a:rPr lang="en" sz="1066"/>
              <a:t>(SUMS)</a:t>
            </a:r>
            <a:endParaRPr sz="1066"/>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3" y="3389744"/>
            <a:ext cx="1480014"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a:bodyPr>
          <a:lstStyle/>
          <a:p>
            <a:pPr algn="ctr"/>
            <a:r>
              <a:rPr lang="en" sz="1466" dirty="0"/>
              <a:t>ISO/SAE 21434</a:t>
            </a:r>
            <a:endParaRPr sz="1466" dirty="0"/>
          </a:p>
          <a:p>
            <a:pPr algn="ctr"/>
            <a:r>
              <a:rPr lang="en" sz="1066" dirty="0"/>
              <a:t>(CySec</a:t>
            </a:r>
            <a:r>
              <a:rPr lang="en" sz="933" dirty="0"/>
              <a:t> </a:t>
            </a:r>
            <a:r>
              <a:rPr lang="en" sz="1066" dirty="0"/>
              <a:t>engineering)</a:t>
            </a:r>
            <a:endParaRPr sz="1066" dirty="0"/>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65470" y="2822658"/>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Management systems based on technical standards</a:t>
            </a:r>
            <a:endParaRPr sz="1466">
              <a:latin typeface="Roboto"/>
              <a:ea typeface="Roboto"/>
              <a:cs typeface="Roboto"/>
              <a:sym typeface="Roboto"/>
            </a:endParaRPr>
          </a:p>
        </p:txBody>
      </p:sp>
      <p:sp>
        <p:nvSpPr>
          <p:cNvPr id="8" name="Google Shape;504;p76">
            <a:extLst>
              <a:ext uri="{FF2B5EF4-FFF2-40B4-BE49-F238E27FC236}">
                <a16:creationId xmlns:a16="http://schemas.microsoft.com/office/drawing/2014/main" id="{7771D6A8-11E0-EC3A-E452-D240A14E3FCD}"/>
              </a:ext>
            </a:extLst>
          </p:cNvPr>
          <p:cNvSpPr txBox="1"/>
          <p:nvPr/>
        </p:nvSpPr>
        <p:spPr>
          <a:xfrm>
            <a:off x="4461737" y="348746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a:t>
            </a:r>
            <a:r>
              <a:rPr lang="en" sz="1466" dirty="0">
                <a:solidFill>
                  <a:schemeClr val="dk1"/>
                </a:solidFill>
                <a:latin typeface="Roboto"/>
                <a:ea typeface="Roboto"/>
                <a:cs typeface="Roboto"/>
                <a:sym typeface="Roboto"/>
              </a:rPr>
              <a:t>technical standards must align with underlying standards</a:t>
            </a:r>
            <a:endParaRPr sz="1466" dirty="0">
              <a:latin typeface="Roboto"/>
              <a:ea typeface="Roboto"/>
              <a:cs typeface="Roboto"/>
              <a:sym typeface="Roboto"/>
            </a:endParaRPr>
          </a:p>
        </p:txBody>
      </p:sp>
      <p:sp>
        <p:nvSpPr>
          <p:cNvPr id="9" name="Google Shape;505;p76">
            <a:extLst>
              <a:ext uri="{FF2B5EF4-FFF2-40B4-BE49-F238E27FC236}">
                <a16:creationId xmlns:a16="http://schemas.microsoft.com/office/drawing/2014/main" id="{82A171CF-3050-13EC-06B6-75B15C9EB96C}"/>
              </a:ext>
            </a:extLst>
          </p:cNvPr>
          <p:cNvSpPr txBox="1"/>
          <p:nvPr/>
        </p:nvSpPr>
        <p:spPr>
          <a:xfrm>
            <a:off x="4465470" y="2051026"/>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 Lane Keeping Systems must conform to R155 and R156</a:t>
            </a:r>
            <a:endParaRPr sz="1466">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599568"/>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2" name="Google Shape;508;p76">
            <a:extLst>
              <a:ext uri="{FF2B5EF4-FFF2-40B4-BE49-F238E27FC236}">
                <a16:creationId xmlns:a16="http://schemas.microsoft.com/office/drawing/2014/main" id="{0089C169-75FB-5675-30D5-0876B43D05F2}"/>
              </a:ext>
            </a:extLst>
          </p:cNvPr>
          <p:cNvSpPr/>
          <p:nvPr/>
        </p:nvSpPr>
        <p:spPr>
          <a:xfrm>
            <a:off x="1076219" y="1947986"/>
            <a:ext cx="3262350" cy="6062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UNECE R157</a:t>
            </a:r>
            <a:endParaRPr sz="1466"/>
          </a:p>
          <a:p>
            <a:pPr algn="ctr"/>
            <a:r>
              <a:rPr lang="en" sz="1066"/>
              <a:t>(ALKS)</a:t>
            </a:r>
            <a:endParaRPr sz="1066"/>
          </a:p>
        </p:txBody>
      </p:sp>
      <p:sp>
        <p:nvSpPr>
          <p:cNvPr id="13" name="Google Shape;509;p76">
            <a:extLst>
              <a:ext uri="{FF2B5EF4-FFF2-40B4-BE49-F238E27FC236}">
                <a16:creationId xmlns:a16="http://schemas.microsoft.com/office/drawing/2014/main" id="{D77BB3AD-64CE-2B0D-E370-B546A5ABA12A}"/>
              </a:ext>
            </a:extLst>
          </p:cNvPr>
          <p:cNvSpPr/>
          <p:nvPr/>
        </p:nvSpPr>
        <p:spPr>
          <a:xfrm>
            <a:off x="2817236" y="3389744"/>
            <a:ext cx="1448823"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24089</a:t>
            </a:r>
            <a:endParaRPr sz="1466"/>
          </a:p>
          <a:p>
            <a:pPr algn="ctr"/>
            <a:r>
              <a:rPr lang="en" sz="1066"/>
              <a:t>(software update)</a:t>
            </a:r>
            <a:endParaRPr sz="1066"/>
          </a:p>
        </p:txBody>
      </p:sp>
      <p:sp>
        <p:nvSpPr>
          <p:cNvPr id="14" name="Google Shape;510;p76">
            <a:extLst>
              <a:ext uri="{FF2B5EF4-FFF2-40B4-BE49-F238E27FC236}">
                <a16:creationId xmlns:a16="http://schemas.microsoft.com/office/drawing/2014/main" id="{9BC6E7C8-41E1-9646-FD19-9DA4F920B995}"/>
              </a:ext>
            </a:extLst>
          </p:cNvPr>
          <p:cNvSpPr/>
          <p:nvPr/>
        </p:nvSpPr>
        <p:spPr>
          <a:xfrm>
            <a:off x="1079818" y="4161409"/>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12207</a:t>
            </a:r>
            <a:br>
              <a:rPr lang="en" sz="1466"/>
            </a:br>
            <a:r>
              <a:rPr lang="en" sz="1066"/>
              <a:t>(SDLC - software)</a:t>
            </a:r>
            <a:endParaRPr sz="1066"/>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4831501"/>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ISO 15288</a:t>
            </a:r>
            <a:br>
              <a:rPr lang="en" sz="1466"/>
            </a:br>
            <a:r>
              <a:rPr lang="en" sz="1066"/>
              <a:t>(SDLC - system)</a:t>
            </a:r>
            <a:endParaRPr sz="1066"/>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501593"/>
            <a:ext cx="3262350" cy="60624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t>ISO 9001 / IATF 16949</a:t>
            </a:r>
            <a:br>
              <a:rPr lang="en" sz="1466" dirty="0"/>
            </a:br>
            <a:r>
              <a:rPr lang="en" sz="1066" dirty="0"/>
              <a:t>(QMS)</a:t>
            </a:r>
            <a:endParaRPr sz="1066" dirty="0"/>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594430"/>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System and software development lifecycles</a:t>
            </a:r>
            <a:endParaRPr sz="1466">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p:nvPr/>
        </p:nvCxnSpPr>
        <p:spPr>
          <a:xfrm>
            <a:off x="4457933" y="4164930"/>
            <a:ext cx="0" cy="1269269"/>
          </a:xfrm>
          <a:prstGeom prst="straightConnector1">
            <a:avLst/>
          </a:prstGeom>
          <a:noFill/>
          <a:ln w="19050" cap="flat" cmpd="sng">
            <a:solidFill>
              <a:schemeClr val="dk2"/>
            </a:solidFill>
            <a:prstDash val="solid"/>
            <a:round/>
            <a:headEnd type="none" w="med" len="med"/>
            <a:tailEnd type="none" w="med" len="med"/>
          </a:ln>
        </p:spPr>
      </p:cxnSp>
      <p:sp>
        <p:nvSpPr>
          <p:cNvPr id="19" name="Google Shape;515;p76">
            <a:extLst>
              <a:ext uri="{FF2B5EF4-FFF2-40B4-BE49-F238E27FC236}">
                <a16:creationId xmlns:a16="http://schemas.microsoft.com/office/drawing/2014/main" id="{468948FC-D2F1-6227-7A73-EAC963AFBFD7}"/>
              </a:ext>
            </a:extLst>
          </p:cNvPr>
          <p:cNvSpPr txBox="1"/>
          <p:nvPr/>
        </p:nvSpPr>
        <p:spPr>
          <a:xfrm>
            <a:off x="4465470" y="1380967"/>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Automated Driving Systems will require conformance to R155 and R156</a:t>
            </a:r>
            <a:endParaRPr sz="1466">
              <a:latin typeface="Roboto"/>
              <a:ea typeface="Roboto"/>
              <a:cs typeface="Roboto"/>
              <a:sym typeface="Roboto"/>
            </a:endParaRPr>
          </a:p>
        </p:txBody>
      </p:sp>
      <p:sp>
        <p:nvSpPr>
          <p:cNvPr id="20" name="Google Shape;516;p76">
            <a:extLst>
              <a:ext uri="{FF2B5EF4-FFF2-40B4-BE49-F238E27FC236}">
                <a16:creationId xmlns:a16="http://schemas.microsoft.com/office/drawing/2014/main" id="{0DCAE06C-ACD6-3159-78AC-2F67CFDE7471}"/>
              </a:ext>
            </a:extLst>
          </p:cNvPr>
          <p:cNvSpPr/>
          <p:nvPr/>
        </p:nvSpPr>
        <p:spPr>
          <a:xfrm>
            <a:off x="1076153" y="1277894"/>
            <a:ext cx="3262350" cy="606242"/>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a:t>UNECE Ares Proposal</a:t>
            </a:r>
            <a:endParaRPr sz="1466"/>
          </a:p>
          <a:p>
            <a:pPr algn="ctr"/>
            <a:r>
              <a:rPr lang="en" sz="1066"/>
              <a:t>(ADS)</a:t>
            </a:r>
            <a:endParaRPr sz="1066"/>
          </a:p>
        </p:txBody>
      </p:sp>
      <p:sp>
        <p:nvSpPr>
          <p:cNvPr id="21" name="Google Shape;517;p76">
            <a:extLst>
              <a:ext uri="{FF2B5EF4-FFF2-40B4-BE49-F238E27FC236}">
                <a16:creationId xmlns:a16="http://schemas.microsoft.com/office/drawing/2014/main" id="{461D4254-A17D-BDE8-953E-44081F2BBFFB}"/>
              </a:ext>
            </a:extLst>
          </p:cNvPr>
          <p:cNvSpPr/>
          <p:nvPr/>
        </p:nvSpPr>
        <p:spPr>
          <a:xfrm>
            <a:off x="1076210" y="2655790"/>
            <a:ext cx="1600783" cy="1404034"/>
          </a:xfrm>
          <a:prstGeom prst="rect">
            <a:avLst/>
          </a:prstGeom>
          <a:noFill/>
          <a:ln w="9525" cap="flat" cmpd="sng">
            <a:solidFill>
              <a:srgbClr val="0000FF"/>
            </a:solidFill>
            <a:prstDash val="dash"/>
            <a:round/>
            <a:headEnd type="none" w="sm" len="sm"/>
            <a:tailEnd type="none" w="sm" len="sm"/>
          </a:ln>
        </p:spPr>
        <p:txBody>
          <a:bodyPr spcFirstLastPara="1" wrap="square" lIns="91410" tIns="91410" rIns="91410" bIns="91410" anchor="ctr" anchorCtr="0">
            <a:noAutofit/>
          </a:bodyPr>
          <a:lstStyle/>
          <a:p>
            <a:pPr algn="ctr"/>
            <a:endParaRPr sz="1066"/>
          </a:p>
        </p:txBody>
      </p:sp>
      <p:sp>
        <p:nvSpPr>
          <p:cNvPr id="22" name="Google Shape;518;p76">
            <a:extLst>
              <a:ext uri="{FF2B5EF4-FFF2-40B4-BE49-F238E27FC236}">
                <a16:creationId xmlns:a16="http://schemas.microsoft.com/office/drawing/2014/main" id="{20E2EA34-F0C3-8E08-BEC3-3324159A4726}"/>
              </a:ext>
            </a:extLst>
          </p:cNvPr>
          <p:cNvSpPr/>
          <p:nvPr/>
        </p:nvSpPr>
        <p:spPr>
          <a:xfrm>
            <a:off x="2741252" y="2655790"/>
            <a:ext cx="1600783" cy="1404034"/>
          </a:xfrm>
          <a:prstGeom prst="rect">
            <a:avLst/>
          </a:prstGeom>
          <a:noFill/>
          <a:ln w="9525" cap="flat" cmpd="sng">
            <a:solidFill>
              <a:srgbClr val="0000FF"/>
            </a:solidFill>
            <a:prstDash val="dash"/>
            <a:round/>
            <a:headEnd type="none" w="sm" len="sm"/>
            <a:tailEnd type="none" w="sm" len="sm"/>
          </a:ln>
        </p:spPr>
        <p:txBody>
          <a:bodyPr spcFirstLastPara="1" wrap="square" lIns="91410" tIns="91410" rIns="91410" bIns="91410" anchor="ctr" anchorCtr="0">
            <a:noAutofit/>
          </a:bodyPr>
          <a:lstStyle/>
          <a:p>
            <a:pPr algn="ctr"/>
            <a:endParaRPr sz="1066"/>
          </a:p>
        </p:txBody>
      </p:sp>
      <p:grpSp>
        <p:nvGrpSpPr>
          <p:cNvPr id="23" name="Group 22">
            <a:extLst>
              <a:ext uri="{FF2B5EF4-FFF2-40B4-BE49-F238E27FC236}">
                <a16:creationId xmlns:a16="http://schemas.microsoft.com/office/drawing/2014/main" id="{556D1BF1-65D4-672D-80C8-C149E50F1A14}"/>
              </a:ext>
            </a:extLst>
          </p:cNvPr>
          <p:cNvGrpSpPr/>
          <p:nvPr/>
        </p:nvGrpSpPr>
        <p:grpSpPr>
          <a:xfrm>
            <a:off x="1338555" y="6378905"/>
            <a:ext cx="2722218" cy="274273"/>
            <a:chOff x="1315819" y="6365066"/>
            <a:chExt cx="2722218"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Standard</a:t>
              </a:r>
              <a:endParaRPr sz="1066" dirty="0"/>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Regulation</a:t>
              </a:r>
              <a:endParaRPr sz="1066" dirty="0"/>
            </a:p>
          </p:txBody>
        </p:sp>
        <p:sp>
          <p:nvSpPr>
            <p:cNvPr id="3" name="Google Shape;516;p76">
              <a:extLst>
                <a:ext uri="{FF2B5EF4-FFF2-40B4-BE49-F238E27FC236}">
                  <a16:creationId xmlns:a16="http://schemas.microsoft.com/office/drawing/2014/main" id="{4B3B92FC-9159-337F-B3FE-C305BC33538A}"/>
                </a:ext>
              </a:extLst>
            </p:cNvPr>
            <p:cNvSpPr/>
            <p:nvPr/>
          </p:nvSpPr>
          <p:spPr>
            <a:xfrm>
              <a:off x="3130675" y="6365066"/>
              <a:ext cx="907362" cy="272840"/>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t>Future</a:t>
              </a:r>
              <a:endParaRPr sz="1066" dirty="0"/>
            </a:p>
          </p:txBody>
        </p:sp>
      </p:grpSp>
    </p:spTree>
    <p:extLst>
      <p:ext uri="{BB962C8B-B14F-4D97-AF65-F5344CB8AC3E}">
        <p14:creationId xmlns:p14="http://schemas.microsoft.com/office/powerpoint/2010/main" val="3653433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Introduction</a:t>
            </a:r>
            <a:endParaRPr dirty="0"/>
          </a:p>
        </p:txBody>
      </p:sp>
    </p:spTree>
    <p:extLst>
      <p:ext uri="{BB962C8B-B14F-4D97-AF65-F5344CB8AC3E}">
        <p14:creationId xmlns:p14="http://schemas.microsoft.com/office/powerpoint/2010/main" val="1638057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5" name="Rectangle 4">
            <a:extLst>
              <a:ext uri="{FF2B5EF4-FFF2-40B4-BE49-F238E27FC236}">
                <a16:creationId xmlns:a16="http://schemas.microsoft.com/office/drawing/2014/main" id="{4E220749-0604-4F42-9AB2-2609D3DA674A}"/>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CB215E-E091-CE4B-8BB4-B6208F98A653}"/>
              </a:ext>
            </a:extLst>
          </p:cNvPr>
          <p:cNvSpPr/>
          <p:nvPr/>
        </p:nvSpPr>
        <p:spPr>
          <a:xfrm>
            <a:off x="4199469" y="918973"/>
            <a:ext cx="7533738" cy="5568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275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6" name="Rectangle 5">
            <a:extLst>
              <a:ext uri="{FF2B5EF4-FFF2-40B4-BE49-F238E27FC236}">
                <a16:creationId xmlns:a16="http://schemas.microsoft.com/office/drawing/2014/main" id="{545C664E-209F-1142-BF60-266F34F91F66}"/>
              </a:ext>
            </a:extLst>
          </p:cNvPr>
          <p:cNvSpPr/>
          <p:nvPr/>
        </p:nvSpPr>
        <p:spPr>
          <a:xfrm>
            <a:off x="6433457" y="886969"/>
            <a:ext cx="5299750"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C0FA36-1075-6F4D-BF02-534E88DB3916}"/>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77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6" name="Rectangle 5">
            <a:extLst>
              <a:ext uri="{FF2B5EF4-FFF2-40B4-BE49-F238E27FC236}">
                <a16:creationId xmlns:a16="http://schemas.microsoft.com/office/drawing/2014/main" id="{520752DA-C0F8-4D41-AAD2-5201A3BA0531}"/>
              </a:ext>
            </a:extLst>
          </p:cNvPr>
          <p:cNvSpPr/>
          <p:nvPr/>
        </p:nvSpPr>
        <p:spPr>
          <a:xfrm>
            <a:off x="8991599" y="886969"/>
            <a:ext cx="2741607"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5E8FB4-3527-3B4F-950D-42FF16D6CB3A}"/>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266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7" name="Rectangle 6">
            <a:extLst>
              <a:ext uri="{FF2B5EF4-FFF2-40B4-BE49-F238E27FC236}">
                <a16:creationId xmlns:a16="http://schemas.microsoft.com/office/drawing/2014/main" id="{3016F2E0-08E3-DF46-A840-D3BB8A3CF4C4}"/>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28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5" name="Google Shape;888;p148">
            <a:extLst>
              <a:ext uri="{FF2B5EF4-FFF2-40B4-BE49-F238E27FC236}">
                <a16:creationId xmlns:a16="http://schemas.microsoft.com/office/drawing/2014/main" id="{A319379C-F0AF-3C40-93F4-60B1617C198F}"/>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8" name="Rectangle 17">
            <a:extLst>
              <a:ext uri="{FF2B5EF4-FFF2-40B4-BE49-F238E27FC236}">
                <a16:creationId xmlns:a16="http://schemas.microsoft.com/office/drawing/2014/main" id="{41A8E36E-0581-D842-95D6-D8C7A02A53CF}"/>
              </a:ext>
            </a:extLst>
          </p:cNvPr>
          <p:cNvSpPr/>
          <p:nvPr/>
        </p:nvSpPr>
        <p:spPr>
          <a:xfrm>
            <a:off x="2473036" y="1433948"/>
            <a:ext cx="9100076" cy="496335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Google Shape;886;p148"/>
          <p:cNvSpPr txBox="1">
            <a:spLocks noGrp="1"/>
          </p:cNvSpPr>
          <p:nvPr>
            <p:ph type="title"/>
          </p:nvPr>
        </p:nvSpPr>
        <p:spPr>
          <a:xfrm>
            <a:off x="455615" y="460683"/>
            <a:ext cx="1137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Autonomous Vehicle Product Development Lifecycle</a:t>
            </a:r>
            <a:endParaRPr dirty="0"/>
          </a:p>
        </p:txBody>
      </p:sp>
      <p:cxnSp>
        <p:nvCxnSpPr>
          <p:cNvPr id="3" name="Straight Connector 2">
            <a:extLst>
              <a:ext uri="{FF2B5EF4-FFF2-40B4-BE49-F238E27FC236}">
                <a16:creationId xmlns:a16="http://schemas.microsoft.com/office/drawing/2014/main" id="{A4F85EF6-33A2-214F-9036-6961391A2750}"/>
              </a:ext>
            </a:extLst>
          </p:cNvPr>
          <p:cNvCxnSpPr/>
          <p:nvPr/>
        </p:nvCxnSpPr>
        <p:spPr>
          <a:xfrm>
            <a:off x="615711" y="3022810"/>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EFD654-B34D-F14C-97A0-B1F487F2A690}"/>
              </a:ext>
            </a:extLst>
          </p:cNvPr>
          <p:cNvCxnSpPr/>
          <p:nvPr/>
        </p:nvCxnSpPr>
        <p:spPr>
          <a:xfrm>
            <a:off x="615711" y="331879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38E3EC-DA67-6443-9C9D-7C87B0545E6E}"/>
              </a:ext>
            </a:extLst>
          </p:cNvPr>
          <p:cNvCxnSpPr/>
          <p:nvPr/>
        </p:nvCxnSpPr>
        <p:spPr>
          <a:xfrm>
            <a:off x="615711" y="2155012"/>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9D4FB2-27A5-6941-B98F-A2E6CB799FD6}"/>
              </a:ext>
            </a:extLst>
          </p:cNvPr>
          <p:cNvCxnSpPr/>
          <p:nvPr/>
        </p:nvCxnSpPr>
        <p:spPr>
          <a:xfrm>
            <a:off x="615711" y="244343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43A279-3BA4-5E4A-AE05-C4EC613B2542}"/>
              </a:ext>
            </a:extLst>
          </p:cNvPr>
          <p:cNvCxnSpPr/>
          <p:nvPr/>
        </p:nvCxnSpPr>
        <p:spPr>
          <a:xfrm>
            <a:off x="615711" y="6108596"/>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ECED60-96B9-164B-9CE9-BFDBF49FDFA8}"/>
              </a:ext>
            </a:extLst>
          </p:cNvPr>
          <p:cNvCxnSpPr/>
          <p:nvPr/>
        </p:nvCxnSpPr>
        <p:spPr>
          <a:xfrm>
            <a:off x="615711" y="5233241"/>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E87DC3-C307-EA43-B331-3903103F045B}"/>
              </a:ext>
            </a:extLst>
          </p:cNvPr>
          <p:cNvCxnSpPr/>
          <p:nvPr/>
        </p:nvCxnSpPr>
        <p:spPr>
          <a:xfrm>
            <a:off x="615711" y="3900685"/>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C5FEC2F-32DC-3B4C-A97E-FD35FA0AA6E3}"/>
              </a:ext>
            </a:extLst>
          </p:cNvPr>
          <p:cNvCxnSpPr/>
          <p:nvPr/>
        </p:nvCxnSpPr>
        <p:spPr>
          <a:xfrm>
            <a:off x="615711" y="494481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86012C-255D-B143-9426-21591CDE7CE8}"/>
              </a:ext>
            </a:extLst>
          </p:cNvPr>
          <p:cNvCxnSpPr/>
          <p:nvPr/>
        </p:nvCxnSpPr>
        <p:spPr>
          <a:xfrm>
            <a:off x="615711" y="582016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555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5" name="Google Shape;888;p148">
            <a:extLst>
              <a:ext uri="{FF2B5EF4-FFF2-40B4-BE49-F238E27FC236}">
                <a16:creationId xmlns:a16="http://schemas.microsoft.com/office/drawing/2014/main" id="{A319379C-F0AF-3C40-93F4-60B1617C198F}"/>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8" name="Rectangle 17">
            <a:extLst>
              <a:ext uri="{FF2B5EF4-FFF2-40B4-BE49-F238E27FC236}">
                <a16:creationId xmlns:a16="http://schemas.microsoft.com/office/drawing/2014/main" id="{7B2DA302-EDCA-D34C-A458-E6874123198A}"/>
              </a:ext>
            </a:extLst>
          </p:cNvPr>
          <p:cNvSpPr/>
          <p:nvPr/>
        </p:nvSpPr>
        <p:spPr>
          <a:xfrm>
            <a:off x="2473036" y="1433948"/>
            <a:ext cx="9100076" cy="496335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Google Shape;886;p148"/>
          <p:cNvSpPr txBox="1">
            <a:spLocks noGrp="1"/>
          </p:cNvSpPr>
          <p:nvPr>
            <p:ph type="title"/>
          </p:nvPr>
        </p:nvSpPr>
        <p:spPr>
          <a:xfrm>
            <a:off x="455615" y="460683"/>
            <a:ext cx="1137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Autonomous Vehicle Product Development Lifecycle</a:t>
            </a:r>
            <a:endParaRPr dirty="0"/>
          </a:p>
        </p:txBody>
      </p:sp>
      <p:cxnSp>
        <p:nvCxnSpPr>
          <p:cNvPr id="3" name="Straight Connector 2">
            <a:extLst>
              <a:ext uri="{FF2B5EF4-FFF2-40B4-BE49-F238E27FC236}">
                <a16:creationId xmlns:a16="http://schemas.microsoft.com/office/drawing/2014/main" id="{A4F85EF6-33A2-214F-9036-6961391A2750}"/>
              </a:ext>
            </a:extLst>
          </p:cNvPr>
          <p:cNvCxnSpPr/>
          <p:nvPr/>
        </p:nvCxnSpPr>
        <p:spPr>
          <a:xfrm>
            <a:off x="615711" y="3022810"/>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EFD654-B34D-F14C-97A0-B1F487F2A690}"/>
              </a:ext>
            </a:extLst>
          </p:cNvPr>
          <p:cNvCxnSpPr/>
          <p:nvPr/>
        </p:nvCxnSpPr>
        <p:spPr>
          <a:xfrm>
            <a:off x="615711" y="331879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38E3EC-DA67-6443-9C9D-7C87B0545E6E}"/>
              </a:ext>
            </a:extLst>
          </p:cNvPr>
          <p:cNvCxnSpPr/>
          <p:nvPr/>
        </p:nvCxnSpPr>
        <p:spPr>
          <a:xfrm>
            <a:off x="615711" y="2155012"/>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9D4FB2-27A5-6941-B98F-A2E6CB799FD6}"/>
              </a:ext>
            </a:extLst>
          </p:cNvPr>
          <p:cNvCxnSpPr/>
          <p:nvPr/>
        </p:nvCxnSpPr>
        <p:spPr>
          <a:xfrm>
            <a:off x="615711" y="244343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43A279-3BA4-5E4A-AE05-C4EC613B2542}"/>
              </a:ext>
            </a:extLst>
          </p:cNvPr>
          <p:cNvCxnSpPr/>
          <p:nvPr/>
        </p:nvCxnSpPr>
        <p:spPr>
          <a:xfrm>
            <a:off x="615711" y="6108596"/>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ECED60-96B9-164B-9CE9-BFDBF49FDFA8}"/>
              </a:ext>
            </a:extLst>
          </p:cNvPr>
          <p:cNvCxnSpPr/>
          <p:nvPr/>
        </p:nvCxnSpPr>
        <p:spPr>
          <a:xfrm>
            <a:off x="615711" y="5233241"/>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58FF735-71D7-EC49-81EB-5C0FB7DA4614}"/>
              </a:ext>
            </a:extLst>
          </p:cNvPr>
          <p:cNvSpPr/>
          <p:nvPr/>
        </p:nvSpPr>
        <p:spPr>
          <a:xfrm>
            <a:off x="6424441" y="3602180"/>
            <a:ext cx="5148671" cy="1339141"/>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3BE87DC3-C307-EA43-B331-3903103F045B}"/>
              </a:ext>
            </a:extLst>
          </p:cNvPr>
          <p:cNvCxnSpPr/>
          <p:nvPr/>
        </p:nvCxnSpPr>
        <p:spPr>
          <a:xfrm>
            <a:off x="615711" y="3900685"/>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410C0AE-6C7F-1246-BB5D-7E9B794B0F65}"/>
              </a:ext>
            </a:extLst>
          </p:cNvPr>
          <p:cNvSpPr/>
          <p:nvPr/>
        </p:nvSpPr>
        <p:spPr>
          <a:xfrm>
            <a:off x="4188206" y="4477210"/>
            <a:ext cx="2236236" cy="747496"/>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BC5FEC2F-32DC-3B4C-A97E-FD35FA0AA6E3}"/>
              </a:ext>
            </a:extLst>
          </p:cNvPr>
          <p:cNvCxnSpPr/>
          <p:nvPr/>
        </p:nvCxnSpPr>
        <p:spPr>
          <a:xfrm>
            <a:off x="615711" y="494481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32F27B-39AB-9647-B05E-C027631C762C}"/>
              </a:ext>
            </a:extLst>
          </p:cNvPr>
          <p:cNvSpPr/>
          <p:nvPr/>
        </p:nvSpPr>
        <p:spPr>
          <a:xfrm>
            <a:off x="6424440" y="5237952"/>
            <a:ext cx="2560940" cy="867127"/>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4D86012C-255D-B143-9426-21591CDE7CE8}"/>
              </a:ext>
            </a:extLst>
          </p:cNvPr>
          <p:cNvCxnSpPr/>
          <p:nvPr/>
        </p:nvCxnSpPr>
        <p:spPr>
          <a:xfrm>
            <a:off x="615711" y="582016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393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6" name="Google Shape;888;p148">
            <a:extLst>
              <a:ext uri="{FF2B5EF4-FFF2-40B4-BE49-F238E27FC236}">
                <a16:creationId xmlns:a16="http://schemas.microsoft.com/office/drawing/2014/main" id="{A34C6579-EB97-9B41-98B1-D68763C85644}"/>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886" name="Google Shape;886;p148"/>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Organizational Processes</a:t>
            </a:r>
            <a:endParaRPr dirty="0"/>
          </a:p>
        </p:txBody>
      </p:sp>
      <p:sp>
        <p:nvSpPr>
          <p:cNvPr id="2" name="Rectangle 1">
            <a:extLst>
              <a:ext uri="{FF2B5EF4-FFF2-40B4-BE49-F238E27FC236}">
                <a16:creationId xmlns:a16="http://schemas.microsoft.com/office/drawing/2014/main" id="{0AD85191-64E0-C04A-A0C3-25946DA733AB}"/>
              </a:ext>
            </a:extLst>
          </p:cNvPr>
          <p:cNvSpPr/>
          <p:nvPr/>
        </p:nvSpPr>
        <p:spPr>
          <a:xfrm>
            <a:off x="615711" y="2160103"/>
            <a:ext cx="10957401" cy="423720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17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6" name="Google Shape;888;p148">
            <a:extLst>
              <a:ext uri="{FF2B5EF4-FFF2-40B4-BE49-F238E27FC236}">
                <a16:creationId xmlns:a16="http://schemas.microsoft.com/office/drawing/2014/main" id="{A34C6579-EB97-9B41-98B1-D68763C85644}"/>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886" name="Google Shape;886;p148"/>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Supplier Processes</a:t>
            </a:r>
            <a:endParaRPr dirty="0"/>
          </a:p>
        </p:txBody>
      </p:sp>
      <p:sp>
        <p:nvSpPr>
          <p:cNvPr id="2" name="Rectangle 1">
            <a:extLst>
              <a:ext uri="{FF2B5EF4-FFF2-40B4-BE49-F238E27FC236}">
                <a16:creationId xmlns:a16="http://schemas.microsoft.com/office/drawing/2014/main" id="{0AD85191-64E0-C04A-A0C3-25946DA733AB}"/>
              </a:ext>
            </a:extLst>
          </p:cNvPr>
          <p:cNvSpPr/>
          <p:nvPr/>
        </p:nvSpPr>
        <p:spPr>
          <a:xfrm>
            <a:off x="615711" y="1384852"/>
            <a:ext cx="10957401" cy="4716271"/>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976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7" name="Google Shape;888;p148">
            <a:extLst>
              <a:ext uri="{FF2B5EF4-FFF2-40B4-BE49-F238E27FC236}">
                <a16:creationId xmlns:a16="http://schemas.microsoft.com/office/drawing/2014/main" id="{BBA6529C-E98E-BD4E-B094-DC17B2AB6706}"/>
              </a:ext>
            </a:extLst>
          </p:cNvPr>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886" name="Google Shape;886;p148"/>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Lifecycle Phases </a:t>
            </a:r>
            <a:endParaRPr dirty="0"/>
          </a:p>
        </p:txBody>
      </p:sp>
      <p:sp>
        <p:nvSpPr>
          <p:cNvPr id="2" name="Rectangle 1">
            <a:extLst>
              <a:ext uri="{FF2B5EF4-FFF2-40B4-BE49-F238E27FC236}">
                <a16:creationId xmlns:a16="http://schemas.microsoft.com/office/drawing/2014/main" id="{0AD85191-64E0-C04A-A0C3-25946DA733AB}"/>
              </a:ext>
            </a:extLst>
          </p:cNvPr>
          <p:cNvSpPr/>
          <p:nvPr/>
        </p:nvSpPr>
        <p:spPr>
          <a:xfrm>
            <a:off x="615711" y="1383125"/>
            <a:ext cx="10957401" cy="76840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6D181CF-800B-524A-A7EB-94B4B07A4B90}"/>
              </a:ext>
            </a:extLst>
          </p:cNvPr>
          <p:cNvSpPr/>
          <p:nvPr/>
        </p:nvSpPr>
        <p:spPr>
          <a:xfrm>
            <a:off x="615711" y="6108806"/>
            <a:ext cx="10957401" cy="28850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57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sp>
        <p:nvSpPr>
          <p:cNvPr id="8" name="Rectangle 7">
            <a:extLst>
              <a:ext uri="{FF2B5EF4-FFF2-40B4-BE49-F238E27FC236}">
                <a16:creationId xmlns:a16="http://schemas.microsoft.com/office/drawing/2014/main" id="{48B4C47B-22BE-C7A4-3117-79802B90ACB1}"/>
              </a:ext>
            </a:extLst>
          </p:cNvPr>
          <p:cNvSpPr/>
          <p:nvPr/>
        </p:nvSpPr>
        <p:spPr>
          <a:xfrm>
            <a:off x="5757550" y="2671556"/>
            <a:ext cx="2631354" cy="372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528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lvl="0">
              <a:lnSpc>
                <a:spcPct val="100000"/>
              </a:lnSpc>
            </a:pPr>
            <a:r>
              <a:rPr lang="en" dirty="0"/>
              <a:t>Introduction</a:t>
            </a:r>
            <a:endParaRPr dirty="0"/>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3"/>
          <a:srcRect/>
          <a:stretch/>
        </p:blipFill>
        <p:spPr>
          <a:xfrm>
            <a:off x="7530836" y="985083"/>
            <a:ext cx="3905098" cy="5526207"/>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87546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FDF02433-CCA4-38AE-C5DC-3C05F676DAC3}"/>
              </a:ext>
            </a:extLst>
          </p:cNvPr>
          <p:cNvPicPr>
            <a:picLocks noChangeAspect="1"/>
          </p:cNvPicPr>
          <p:nvPr/>
        </p:nvPicPr>
        <p:blipFill>
          <a:blip r:embed="rId3"/>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sp>
        <p:nvSpPr>
          <p:cNvPr id="8" name="Rectangle 7">
            <a:extLst>
              <a:ext uri="{FF2B5EF4-FFF2-40B4-BE49-F238E27FC236}">
                <a16:creationId xmlns:a16="http://schemas.microsoft.com/office/drawing/2014/main" id="{48B4C47B-22BE-C7A4-3117-79802B90ACB1}"/>
              </a:ext>
            </a:extLst>
          </p:cNvPr>
          <p:cNvSpPr/>
          <p:nvPr/>
        </p:nvSpPr>
        <p:spPr>
          <a:xfrm>
            <a:off x="5757550" y="2671556"/>
            <a:ext cx="2631354" cy="372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5264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FDF02433-CCA4-38AE-C5DC-3C05F676DAC3}"/>
              </a:ext>
            </a:extLst>
          </p:cNvPr>
          <p:cNvPicPr>
            <a:picLocks noChangeAspect="1"/>
          </p:cNvPicPr>
          <p:nvPr/>
        </p:nvPicPr>
        <p:blipFill>
          <a:blip r:embed="rId3"/>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4" name="Picture 3" descr="Graphical user interface, text, application&#10;&#10;Description automatically generated">
            <a:extLst>
              <a:ext uri="{FF2B5EF4-FFF2-40B4-BE49-F238E27FC236}">
                <a16:creationId xmlns:a16="http://schemas.microsoft.com/office/drawing/2014/main" id="{1248A954-E686-4883-DA54-060A9077EFC2}"/>
              </a:ext>
            </a:extLst>
          </p:cNvPr>
          <p:cNvPicPr>
            <a:picLocks noChangeAspect="1"/>
          </p:cNvPicPr>
          <p:nvPr/>
        </p:nvPicPr>
        <p:blipFill>
          <a:blip r:embed="rId4"/>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41459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9C19B76-2FDB-5204-9036-3636A1607DB8}"/>
              </a:ext>
            </a:extLst>
          </p:cNvPr>
          <p:cNvPicPr>
            <a:picLocks noChangeAspect="1"/>
          </p:cNvPicPr>
          <p:nvPr/>
        </p:nvPicPr>
        <p:blipFill>
          <a:blip r:embed="rId3"/>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sp>
        <p:nvSpPr>
          <p:cNvPr id="8" name="Rectangle 7">
            <a:extLst>
              <a:ext uri="{FF2B5EF4-FFF2-40B4-BE49-F238E27FC236}">
                <a16:creationId xmlns:a16="http://schemas.microsoft.com/office/drawing/2014/main" id="{48B4C47B-22BE-C7A4-3117-79802B90ACB1}"/>
              </a:ext>
            </a:extLst>
          </p:cNvPr>
          <p:cNvSpPr/>
          <p:nvPr/>
        </p:nvSpPr>
        <p:spPr>
          <a:xfrm>
            <a:off x="5757550" y="2671556"/>
            <a:ext cx="2631354" cy="372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837F3F5C-C623-3055-025B-95A9985B0622}"/>
              </a:ext>
            </a:extLst>
          </p:cNvPr>
          <p:cNvPicPr>
            <a:picLocks noChangeAspect="1"/>
          </p:cNvPicPr>
          <p:nvPr/>
        </p:nvPicPr>
        <p:blipFill>
          <a:blip r:embed="rId4"/>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5" name="Picture 4" descr="Text, letter&#10;&#10;Description automatically generated">
            <a:extLst>
              <a:ext uri="{FF2B5EF4-FFF2-40B4-BE49-F238E27FC236}">
                <a16:creationId xmlns:a16="http://schemas.microsoft.com/office/drawing/2014/main" id="{6ACF0F1D-FE51-B598-12A4-7CEB72E10921}"/>
              </a:ext>
            </a:extLst>
          </p:cNvPr>
          <p:cNvPicPr>
            <a:picLocks noChangeAspect="1"/>
          </p:cNvPicPr>
          <p:nvPr/>
        </p:nvPicPr>
        <p:blipFill>
          <a:blip r:embed="rId5"/>
          <a:stretch>
            <a:fillRect/>
          </a:stretch>
        </p:blipFill>
        <p:spPr>
          <a:xfrm>
            <a:off x="5757549" y="2692165"/>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69386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4" name="Picture 3" descr="Graphical user interface, text&#10;&#10;Description automatically generated">
            <a:extLst>
              <a:ext uri="{FF2B5EF4-FFF2-40B4-BE49-F238E27FC236}">
                <a16:creationId xmlns:a16="http://schemas.microsoft.com/office/drawing/2014/main" id="{CDE77805-3F22-C208-9413-60967FBDC1DF}"/>
              </a:ext>
            </a:extLst>
          </p:cNvPr>
          <p:cNvPicPr>
            <a:picLocks noChangeAspect="1"/>
          </p:cNvPicPr>
          <p:nvPr/>
        </p:nvPicPr>
        <p:blipFill>
          <a:blip r:embed="rId3"/>
          <a:stretch>
            <a:fillRect/>
          </a:stretch>
        </p:blipFill>
        <p:spPr>
          <a:xfrm>
            <a:off x="466220" y="979673"/>
            <a:ext cx="2344474" cy="2873130"/>
          </a:xfrm>
          <a:prstGeom prst="rect">
            <a:avLst/>
          </a:prstGeom>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3A3E1694-E270-946F-62D7-A67C2C12CD08}"/>
              </a:ext>
            </a:extLst>
          </p:cNvPr>
          <p:cNvPicPr>
            <a:picLocks noChangeAspect="1"/>
          </p:cNvPicPr>
          <p:nvPr/>
        </p:nvPicPr>
        <p:blipFill>
          <a:blip r:embed="rId4"/>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pic>
        <p:nvPicPr>
          <p:cNvPr id="6" name="Picture 5" descr="Graphical user interface, text, application&#10;&#10;Description automatically generated">
            <a:extLst>
              <a:ext uri="{FF2B5EF4-FFF2-40B4-BE49-F238E27FC236}">
                <a16:creationId xmlns:a16="http://schemas.microsoft.com/office/drawing/2014/main" id="{68602670-9C60-930F-C53D-05B1055EF36B}"/>
              </a:ext>
            </a:extLst>
          </p:cNvPr>
          <p:cNvPicPr>
            <a:picLocks noChangeAspect="1"/>
          </p:cNvPicPr>
          <p:nvPr/>
        </p:nvPicPr>
        <p:blipFill>
          <a:blip r:embed="rId5"/>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7" name="Picture 6" descr="Text, letter&#10;&#10;Description automatically generated">
            <a:extLst>
              <a:ext uri="{FF2B5EF4-FFF2-40B4-BE49-F238E27FC236}">
                <a16:creationId xmlns:a16="http://schemas.microsoft.com/office/drawing/2014/main" id="{60AC35A9-AC0D-727A-E916-175B11B6DAF9}"/>
              </a:ext>
            </a:extLst>
          </p:cNvPr>
          <p:cNvPicPr>
            <a:picLocks noChangeAspect="1"/>
          </p:cNvPicPr>
          <p:nvPr/>
        </p:nvPicPr>
        <p:blipFill>
          <a:blip r:embed="rId6"/>
          <a:stretch>
            <a:fillRect/>
          </a:stretch>
        </p:blipFill>
        <p:spPr>
          <a:xfrm>
            <a:off x="5757549" y="2692165"/>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60880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4" name="Picture 3" descr="Graphical user interface, text&#10;&#10;Description automatically generated">
            <a:extLst>
              <a:ext uri="{FF2B5EF4-FFF2-40B4-BE49-F238E27FC236}">
                <a16:creationId xmlns:a16="http://schemas.microsoft.com/office/drawing/2014/main" id="{CDE77805-3F22-C208-9413-60967FBDC1DF}"/>
              </a:ext>
            </a:extLst>
          </p:cNvPr>
          <p:cNvPicPr>
            <a:picLocks noChangeAspect="1"/>
          </p:cNvPicPr>
          <p:nvPr/>
        </p:nvPicPr>
        <p:blipFill>
          <a:blip r:embed="rId3"/>
          <a:stretch>
            <a:fillRect/>
          </a:stretch>
        </p:blipFill>
        <p:spPr>
          <a:xfrm>
            <a:off x="466220" y="979673"/>
            <a:ext cx="2344474" cy="2873130"/>
          </a:xfrm>
          <a:prstGeom prst="rect">
            <a:avLst/>
          </a:prstGeom>
          <a:effectLst>
            <a:outerShdw blurRad="50800" dist="38100" dir="2700000" algn="tl" rotWithShape="0">
              <a:prstClr val="black">
                <a:alpha val="40000"/>
              </a:prstClr>
            </a:outerShdw>
          </a:effectLst>
        </p:spPr>
      </p:pic>
      <p:pic>
        <p:nvPicPr>
          <p:cNvPr id="5" name="Picture 4" descr="Text&#10;&#10;Description automatically generated with medium confidence">
            <a:extLst>
              <a:ext uri="{FF2B5EF4-FFF2-40B4-BE49-F238E27FC236}">
                <a16:creationId xmlns:a16="http://schemas.microsoft.com/office/drawing/2014/main" id="{88F1D5F9-E89C-A6B1-22B3-848C99A5F3EC}"/>
              </a:ext>
            </a:extLst>
          </p:cNvPr>
          <p:cNvPicPr>
            <a:picLocks noChangeAspect="1"/>
          </p:cNvPicPr>
          <p:nvPr/>
        </p:nvPicPr>
        <p:blipFill>
          <a:blip r:embed="rId4"/>
          <a:stretch>
            <a:fillRect/>
          </a:stretch>
        </p:blipFill>
        <p:spPr>
          <a:xfrm>
            <a:off x="1684648" y="1997742"/>
            <a:ext cx="2635284" cy="33910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050480A4-9419-CF92-0128-49B93DA1E216}"/>
              </a:ext>
            </a:extLst>
          </p:cNvPr>
          <p:cNvPicPr>
            <a:picLocks noChangeAspect="1"/>
          </p:cNvPicPr>
          <p:nvPr/>
        </p:nvPicPr>
        <p:blipFill>
          <a:blip r:embed="rId5"/>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pic>
        <p:nvPicPr>
          <p:cNvPr id="6" name="Picture 5" descr="Graphical user interface, text, application&#10;&#10;Description automatically generated">
            <a:extLst>
              <a:ext uri="{FF2B5EF4-FFF2-40B4-BE49-F238E27FC236}">
                <a16:creationId xmlns:a16="http://schemas.microsoft.com/office/drawing/2014/main" id="{F6476527-0B98-6711-6449-FF9E1AB4C9E9}"/>
              </a:ext>
            </a:extLst>
          </p:cNvPr>
          <p:cNvPicPr>
            <a:picLocks noChangeAspect="1"/>
          </p:cNvPicPr>
          <p:nvPr/>
        </p:nvPicPr>
        <p:blipFill>
          <a:blip r:embed="rId6"/>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10" name="Picture 9" descr="Text, letter&#10;&#10;Description automatically generated">
            <a:extLst>
              <a:ext uri="{FF2B5EF4-FFF2-40B4-BE49-F238E27FC236}">
                <a16:creationId xmlns:a16="http://schemas.microsoft.com/office/drawing/2014/main" id="{A0E1A162-A162-E5A3-C9F7-D180F55DC0AA}"/>
              </a:ext>
            </a:extLst>
          </p:cNvPr>
          <p:cNvPicPr>
            <a:picLocks noChangeAspect="1"/>
          </p:cNvPicPr>
          <p:nvPr/>
        </p:nvPicPr>
        <p:blipFill>
          <a:blip r:embed="rId7"/>
          <a:stretch>
            <a:fillRect/>
          </a:stretch>
        </p:blipFill>
        <p:spPr>
          <a:xfrm>
            <a:off x="5757549" y="2692165"/>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57736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9" name="Picture 8">
            <a:extLst>
              <a:ext uri="{FF2B5EF4-FFF2-40B4-BE49-F238E27FC236}">
                <a16:creationId xmlns:a16="http://schemas.microsoft.com/office/drawing/2014/main" id="{7EA633D9-3705-C170-9679-7315F9E584FB}"/>
              </a:ext>
            </a:extLst>
          </p:cNvPr>
          <p:cNvPicPr>
            <a:picLocks noChangeAspect="1"/>
          </p:cNvPicPr>
          <p:nvPr/>
        </p:nvPicPr>
        <p:blipFill>
          <a:blip r:embed="rId3"/>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4" name="Picture 3" descr="Graphical user interface, text&#10;&#10;Description automatically generated">
            <a:extLst>
              <a:ext uri="{FF2B5EF4-FFF2-40B4-BE49-F238E27FC236}">
                <a16:creationId xmlns:a16="http://schemas.microsoft.com/office/drawing/2014/main" id="{CDE77805-3F22-C208-9413-60967FBDC1DF}"/>
              </a:ext>
            </a:extLst>
          </p:cNvPr>
          <p:cNvPicPr>
            <a:picLocks noChangeAspect="1"/>
          </p:cNvPicPr>
          <p:nvPr/>
        </p:nvPicPr>
        <p:blipFill>
          <a:blip r:embed="rId4"/>
          <a:stretch>
            <a:fillRect/>
          </a:stretch>
        </p:blipFill>
        <p:spPr>
          <a:xfrm>
            <a:off x="466220" y="979673"/>
            <a:ext cx="2344474" cy="2873130"/>
          </a:xfrm>
          <a:prstGeom prst="rect">
            <a:avLst/>
          </a:prstGeom>
          <a:effectLst>
            <a:outerShdw blurRad="50800" dist="38100" dir="2700000" algn="tl" rotWithShape="0">
              <a:prstClr val="black">
                <a:alpha val="40000"/>
              </a:prstClr>
            </a:outerShdw>
          </a:effectLst>
        </p:spPr>
      </p:pic>
      <p:pic>
        <p:nvPicPr>
          <p:cNvPr id="5" name="Picture 4" descr="Text&#10;&#10;Description automatically generated with medium confidence">
            <a:extLst>
              <a:ext uri="{FF2B5EF4-FFF2-40B4-BE49-F238E27FC236}">
                <a16:creationId xmlns:a16="http://schemas.microsoft.com/office/drawing/2014/main" id="{88F1D5F9-E89C-A6B1-22B3-848C99A5F3EC}"/>
              </a:ext>
            </a:extLst>
          </p:cNvPr>
          <p:cNvPicPr>
            <a:picLocks noChangeAspect="1"/>
          </p:cNvPicPr>
          <p:nvPr/>
        </p:nvPicPr>
        <p:blipFill>
          <a:blip r:embed="rId5"/>
          <a:stretch>
            <a:fillRect/>
          </a:stretch>
        </p:blipFill>
        <p:spPr>
          <a:xfrm>
            <a:off x="1684648" y="1997742"/>
            <a:ext cx="2635284" cy="33910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6" name="Picture 5" descr="Graphical user interface, text, application&#10;&#10;Description automatically generated">
            <a:extLst>
              <a:ext uri="{FF2B5EF4-FFF2-40B4-BE49-F238E27FC236}">
                <a16:creationId xmlns:a16="http://schemas.microsoft.com/office/drawing/2014/main" id="{D2B8CB05-7AE7-4633-41C3-CCCD655EF65B}"/>
              </a:ext>
            </a:extLst>
          </p:cNvPr>
          <p:cNvPicPr>
            <a:picLocks noChangeAspect="1"/>
          </p:cNvPicPr>
          <p:nvPr/>
        </p:nvPicPr>
        <p:blipFill>
          <a:blip r:embed="rId6"/>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7" name="Picture 6" descr="Text, letter&#10;&#10;Description automatically generated">
            <a:extLst>
              <a:ext uri="{FF2B5EF4-FFF2-40B4-BE49-F238E27FC236}">
                <a16:creationId xmlns:a16="http://schemas.microsoft.com/office/drawing/2014/main" id="{34ABF2D2-8149-7591-96E0-2DCA65D1BB52}"/>
              </a:ext>
            </a:extLst>
          </p:cNvPr>
          <p:cNvPicPr>
            <a:picLocks noChangeAspect="1"/>
          </p:cNvPicPr>
          <p:nvPr/>
        </p:nvPicPr>
        <p:blipFill>
          <a:blip r:embed="rId7"/>
          <a:stretch>
            <a:fillRect/>
          </a:stretch>
        </p:blipFill>
        <p:spPr>
          <a:xfrm>
            <a:off x="3061295" y="2995769"/>
            <a:ext cx="2635284" cy="3401548"/>
          </a:xfrm>
          <a:prstGeom prst="rect">
            <a:avLst/>
          </a:prstGeom>
          <a:ln w="12700">
            <a:solidFill>
              <a:schemeClr val="accent5"/>
            </a:solidFill>
          </a:ln>
          <a:effectLst>
            <a:outerShdw blurRad="50800" dist="38100" dir="2700000" algn="tl" rotWithShape="0">
              <a:prstClr val="black">
                <a:alpha val="40000"/>
              </a:prstClr>
            </a:outerShdw>
          </a:effectLst>
        </p:spPr>
      </p:pic>
      <p:pic>
        <p:nvPicPr>
          <p:cNvPr id="3" name="Picture 2" descr="Text, letter&#10;&#10;Description automatically generated">
            <a:extLst>
              <a:ext uri="{FF2B5EF4-FFF2-40B4-BE49-F238E27FC236}">
                <a16:creationId xmlns:a16="http://schemas.microsoft.com/office/drawing/2014/main" id="{75B4EC3B-6F45-AC79-05FC-DD6D73F31154}"/>
              </a:ext>
            </a:extLst>
          </p:cNvPr>
          <p:cNvPicPr>
            <a:picLocks noChangeAspect="1"/>
          </p:cNvPicPr>
          <p:nvPr/>
        </p:nvPicPr>
        <p:blipFill>
          <a:blip r:embed="rId8"/>
          <a:stretch>
            <a:fillRect/>
          </a:stretch>
        </p:blipFill>
        <p:spPr>
          <a:xfrm>
            <a:off x="5757549" y="2688146"/>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0529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a:t>
            </a:r>
            <a:endParaRPr dirty="0"/>
          </a:p>
        </p:txBody>
      </p:sp>
    </p:spTree>
    <p:extLst>
      <p:ext uri="{BB962C8B-B14F-4D97-AF65-F5344CB8AC3E}">
        <p14:creationId xmlns:p14="http://schemas.microsoft.com/office/powerpoint/2010/main" val="2294600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a:t>
            </a:r>
            <a:endParaRPr dirty="0"/>
          </a:p>
        </p:txBody>
      </p:sp>
      <p:pic>
        <p:nvPicPr>
          <p:cNvPr id="8" name="Picture 7">
            <a:extLst>
              <a:ext uri="{FF2B5EF4-FFF2-40B4-BE49-F238E27FC236}">
                <a16:creationId xmlns:a16="http://schemas.microsoft.com/office/drawing/2014/main" id="{F5DD28B7-9522-AAEB-9E7A-779802346204}"/>
              </a:ext>
            </a:extLst>
          </p:cNvPr>
          <p:cNvPicPr>
            <a:picLocks noChangeAspect="1"/>
          </p:cNvPicPr>
          <p:nvPr/>
        </p:nvPicPr>
        <p:blipFill>
          <a:blip r:embed="rId3"/>
          <a:stretch>
            <a:fillRect/>
          </a:stretch>
        </p:blipFill>
        <p:spPr>
          <a:xfrm>
            <a:off x="374987" y="3126190"/>
            <a:ext cx="11438850" cy="25129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4256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 – MSSDL</a:t>
            </a:r>
            <a:endParaRPr dirty="0"/>
          </a:p>
        </p:txBody>
      </p:sp>
      <p:pic>
        <p:nvPicPr>
          <p:cNvPr id="3" name="Picture 2">
            <a:extLst>
              <a:ext uri="{FF2B5EF4-FFF2-40B4-BE49-F238E27FC236}">
                <a16:creationId xmlns:a16="http://schemas.microsoft.com/office/drawing/2014/main" id="{1B4FFA9C-7A4B-94CA-D855-5A2BFD3E360D}"/>
              </a:ext>
            </a:extLst>
          </p:cNvPr>
          <p:cNvPicPr>
            <a:picLocks noChangeAspect="1"/>
          </p:cNvPicPr>
          <p:nvPr/>
        </p:nvPicPr>
        <p:blipFill>
          <a:blip r:embed="rId3"/>
          <a:stretch>
            <a:fillRect/>
          </a:stretch>
        </p:blipFill>
        <p:spPr>
          <a:xfrm>
            <a:off x="374987" y="3128656"/>
            <a:ext cx="11438850" cy="2530359"/>
          </a:xfrm>
          <a:prstGeom prst="rect">
            <a:avLst/>
          </a:prstGeom>
          <a:effectLst>
            <a:outerShdw blurRad="50800" dist="38100" dir="2700000" algn="tl" rotWithShape="0">
              <a:prstClr val="black">
                <a:alpha val="40000"/>
              </a:prstClr>
            </a:outerShdw>
          </a:effectLst>
        </p:spPr>
      </p:pic>
      <p:pic>
        <p:nvPicPr>
          <p:cNvPr id="4" name="Picture 3" descr="Graphical user interface, text&#10;&#10;Description automatically generated">
            <a:extLst>
              <a:ext uri="{FF2B5EF4-FFF2-40B4-BE49-F238E27FC236}">
                <a16:creationId xmlns:a16="http://schemas.microsoft.com/office/drawing/2014/main" id="{EF771383-366B-385A-869D-2327C4F2F61D}"/>
              </a:ext>
            </a:extLst>
          </p:cNvPr>
          <p:cNvPicPr>
            <a:picLocks noChangeAspect="1"/>
          </p:cNvPicPr>
          <p:nvPr/>
        </p:nvPicPr>
        <p:blipFill>
          <a:blip r:embed="rId4"/>
          <a:stretch>
            <a:fillRect/>
          </a:stretch>
        </p:blipFill>
        <p:spPr>
          <a:xfrm>
            <a:off x="9829694" y="324658"/>
            <a:ext cx="2064771" cy="253035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993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3D41C643-ADAB-BC15-7FE4-963B3CE049C8}"/>
              </a:ext>
            </a:extLst>
          </p:cNvPr>
          <p:cNvPicPr>
            <a:picLocks noChangeAspect="1"/>
          </p:cNvPicPr>
          <p:nvPr/>
        </p:nvPicPr>
        <p:blipFill>
          <a:blip r:embed="rId3"/>
          <a:stretch>
            <a:fillRect/>
          </a:stretch>
        </p:blipFill>
        <p:spPr>
          <a:xfrm>
            <a:off x="374987" y="3126190"/>
            <a:ext cx="11438850" cy="2512947"/>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 – SSDF</a:t>
            </a:r>
            <a:endParaRPr dirty="0"/>
          </a:p>
        </p:txBody>
      </p:sp>
      <p:pic>
        <p:nvPicPr>
          <p:cNvPr id="6" name="Picture 5" descr="Text&#10;&#10;Description automatically generated with medium confidence">
            <a:extLst>
              <a:ext uri="{FF2B5EF4-FFF2-40B4-BE49-F238E27FC236}">
                <a16:creationId xmlns:a16="http://schemas.microsoft.com/office/drawing/2014/main" id="{B4CFB541-E83C-9509-9544-1CA105854A60}"/>
              </a:ext>
            </a:extLst>
          </p:cNvPr>
          <p:cNvPicPr>
            <a:picLocks noChangeAspect="1"/>
          </p:cNvPicPr>
          <p:nvPr/>
        </p:nvPicPr>
        <p:blipFill>
          <a:blip r:embed="rId4"/>
          <a:stretch>
            <a:fillRect/>
          </a:stretch>
        </p:blipFill>
        <p:spPr>
          <a:xfrm>
            <a:off x="9914816" y="324658"/>
            <a:ext cx="1979649" cy="2547378"/>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601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489E1171-8003-BC4F-9687-D91066FE9869}"/>
              </a:ext>
            </a:extLst>
          </p:cNvPr>
          <p:cNvPicPr>
            <a:picLocks noChangeAspect="1"/>
          </p:cNvPicPr>
          <p:nvPr/>
        </p:nvPicPr>
        <p:blipFill>
          <a:blip r:embed="rId3"/>
          <a:srcRect/>
          <a:stretch/>
        </p:blipFill>
        <p:spPr>
          <a:xfrm>
            <a:off x="461057" y="1226565"/>
            <a:ext cx="3899566" cy="5046498"/>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Introduction</a:t>
            </a:r>
            <a:endParaRPr dirty="0"/>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4"/>
          <a:srcRect/>
          <a:stretch/>
        </p:blipFill>
        <p:spPr>
          <a:xfrm>
            <a:off x="7530836" y="985083"/>
            <a:ext cx="3905098" cy="5526207"/>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9" name="Striped Right Arrow 8">
            <a:extLst>
              <a:ext uri="{FF2B5EF4-FFF2-40B4-BE49-F238E27FC236}">
                <a16:creationId xmlns:a16="http://schemas.microsoft.com/office/drawing/2014/main" id="{B4780D34-6645-7249-8C73-954BCB61AD9D}"/>
              </a:ext>
            </a:extLst>
          </p:cNvPr>
          <p:cNvSpPr/>
          <p:nvPr/>
        </p:nvSpPr>
        <p:spPr>
          <a:xfrm>
            <a:off x="5025149" y="3102727"/>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BE7273-FC2A-D048-966C-8AB78001736A}"/>
              </a:ext>
            </a:extLst>
          </p:cNvPr>
          <p:cNvSpPr/>
          <p:nvPr/>
        </p:nvSpPr>
        <p:spPr>
          <a:xfrm>
            <a:off x="872836" y="3262745"/>
            <a:ext cx="2992582" cy="2473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5C03FEA-80E7-0C4F-AA0D-3B743D242E3A}"/>
              </a:ext>
            </a:extLst>
          </p:cNvPr>
          <p:cNvSpPr/>
          <p:nvPr/>
        </p:nvSpPr>
        <p:spPr>
          <a:xfrm>
            <a:off x="1365871" y="1393694"/>
            <a:ext cx="2098651" cy="4708981"/>
          </a:xfrm>
          <a:prstGeom prst="rect">
            <a:avLst/>
          </a:prstGeom>
          <a:noFill/>
        </p:spPr>
        <p:txBody>
          <a:bodyPr wrap="none" lIns="91440" tIns="45720" rIns="91440" bIns="45720">
            <a:spAutoFit/>
          </a:bodyPr>
          <a:lstStyle/>
          <a:p>
            <a:pPr algn="ctr"/>
            <a:r>
              <a:rPr lang="en-US" sz="30000" b="1" cap="none" spc="0" dirty="0">
                <a:ln w="12700">
                  <a:solidFill>
                    <a:schemeClr val="accent5"/>
                  </a:solidFill>
                  <a:prstDash val="solid"/>
                </a:ln>
                <a:pattFill prst="ltDnDiag">
                  <a:fgClr>
                    <a:srgbClr val="FF0000"/>
                  </a:fgClr>
                  <a:bgClr>
                    <a:schemeClr val="bg1"/>
                  </a:bgClr>
                </a:pattFill>
                <a:effectLst/>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84443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descr="Graphical user interface, text, application&#10;&#10;Description automatically generated">
            <a:extLst>
              <a:ext uri="{FF2B5EF4-FFF2-40B4-BE49-F238E27FC236}">
                <a16:creationId xmlns:a16="http://schemas.microsoft.com/office/drawing/2014/main" id="{9EB172D5-8397-0D3C-0A91-B88693DA0C31}"/>
              </a:ext>
            </a:extLst>
          </p:cNvPr>
          <p:cNvPicPr>
            <a:picLocks noChangeAspect="1"/>
          </p:cNvPicPr>
          <p:nvPr/>
        </p:nvPicPr>
        <p:blipFill>
          <a:blip r:embed="rId3"/>
          <a:stretch>
            <a:fillRect/>
          </a:stretch>
        </p:blipFill>
        <p:spPr>
          <a:xfrm>
            <a:off x="10090671" y="324659"/>
            <a:ext cx="1803793" cy="2547378"/>
          </a:xfrm>
          <a:prstGeom prst="rect">
            <a:avLst/>
          </a:prstGeom>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 – ISO 26262</a:t>
            </a:r>
            <a:endParaRPr dirty="0"/>
          </a:p>
        </p:txBody>
      </p:sp>
      <p:pic>
        <p:nvPicPr>
          <p:cNvPr id="3" name="Picture 2">
            <a:extLst>
              <a:ext uri="{FF2B5EF4-FFF2-40B4-BE49-F238E27FC236}">
                <a16:creationId xmlns:a16="http://schemas.microsoft.com/office/drawing/2014/main" id="{657E6289-2CB6-9FFE-06B8-DE325FD808AA}"/>
              </a:ext>
            </a:extLst>
          </p:cNvPr>
          <p:cNvPicPr>
            <a:picLocks noChangeAspect="1"/>
          </p:cNvPicPr>
          <p:nvPr/>
        </p:nvPicPr>
        <p:blipFill>
          <a:blip r:embed="rId4"/>
          <a:stretch>
            <a:fillRect/>
          </a:stretch>
        </p:blipFill>
        <p:spPr>
          <a:xfrm>
            <a:off x="374987" y="3130441"/>
            <a:ext cx="11438850" cy="25129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9642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02B4333-9BD9-1BA9-08E4-F010FE45B5BF}"/>
              </a:ext>
            </a:extLst>
          </p:cNvPr>
          <p:cNvPicPr>
            <a:picLocks noChangeAspect="1"/>
          </p:cNvPicPr>
          <p:nvPr/>
        </p:nvPicPr>
        <p:blipFill>
          <a:blip r:embed="rId3"/>
          <a:stretch>
            <a:fillRect/>
          </a:stretch>
        </p:blipFill>
        <p:spPr>
          <a:xfrm>
            <a:off x="374987" y="1613922"/>
            <a:ext cx="11438850" cy="4027682"/>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 – ISO/SAE 21434</a:t>
            </a:r>
            <a:endParaRPr dirty="0"/>
          </a:p>
        </p:txBody>
      </p:sp>
      <p:pic>
        <p:nvPicPr>
          <p:cNvPr id="4" name="Picture 3">
            <a:extLst>
              <a:ext uri="{FF2B5EF4-FFF2-40B4-BE49-F238E27FC236}">
                <a16:creationId xmlns:a16="http://schemas.microsoft.com/office/drawing/2014/main" id="{2F210F41-6581-69C2-77E5-618C2AD02C90}"/>
              </a:ext>
            </a:extLst>
          </p:cNvPr>
          <p:cNvPicPr>
            <a:picLocks noChangeAspect="1"/>
          </p:cNvPicPr>
          <p:nvPr/>
        </p:nvPicPr>
        <p:blipFill>
          <a:blip r:embed="rId4"/>
          <a:srcRect/>
          <a:stretch/>
        </p:blipFill>
        <p:spPr>
          <a:xfrm>
            <a:off x="314531" y="4032984"/>
            <a:ext cx="1803935" cy="2552796"/>
          </a:xfrm>
          <a:prstGeom prst="rect">
            <a:avLst/>
          </a:prstGeom>
          <a:solidFill>
            <a:schemeClr val="bg1"/>
          </a:solidFill>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89885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27BD22F0-74F2-46F1-79B2-442C6FAA8646}"/>
              </a:ext>
            </a:extLst>
          </p:cNvPr>
          <p:cNvPicPr>
            <a:picLocks noChangeAspect="1"/>
          </p:cNvPicPr>
          <p:nvPr/>
        </p:nvPicPr>
        <p:blipFill>
          <a:blip r:embed="rId3"/>
          <a:stretch>
            <a:fillRect/>
          </a:stretch>
        </p:blipFill>
        <p:spPr>
          <a:xfrm>
            <a:off x="374987" y="1613922"/>
            <a:ext cx="11438850" cy="4045093"/>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a:t>
            </a:r>
            <a:endParaRPr dirty="0"/>
          </a:p>
        </p:txBody>
      </p:sp>
    </p:spTree>
    <p:extLst>
      <p:ext uri="{BB962C8B-B14F-4D97-AF65-F5344CB8AC3E}">
        <p14:creationId xmlns:p14="http://schemas.microsoft.com/office/powerpoint/2010/main" val="31839828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ISO/SAE 21434 Work Products and Requirements</a:t>
            </a:r>
            <a:endParaRPr dirty="0"/>
          </a:p>
        </p:txBody>
      </p:sp>
      <p:pic>
        <p:nvPicPr>
          <p:cNvPr id="10" name="Picture 9" descr="Table&#10;&#10;Description automatically generated">
            <a:extLst>
              <a:ext uri="{FF2B5EF4-FFF2-40B4-BE49-F238E27FC236}">
                <a16:creationId xmlns:a16="http://schemas.microsoft.com/office/drawing/2014/main" id="{18D2B152-D705-116D-ECA5-BDAD0A168ED4}"/>
              </a:ext>
            </a:extLst>
          </p:cNvPr>
          <p:cNvPicPr>
            <a:picLocks noChangeAspect="1"/>
          </p:cNvPicPr>
          <p:nvPr/>
        </p:nvPicPr>
        <p:blipFill>
          <a:blip r:embed="rId3"/>
          <a:stretch>
            <a:fillRect/>
          </a:stretch>
        </p:blipFill>
        <p:spPr>
          <a:xfrm>
            <a:off x="895769" y="1010982"/>
            <a:ext cx="10397285" cy="5386335"/>
          </a:xfrm>
          <a:prstGeom prst="rect">
            <a:avLst/>
          </a:prstGeom>
        </p:spPr>
      </p:pic>
    </p:spTree>
    <p:extLst>
      <p:ext uri="{BB962C8B-B14F-4D97-AF65-F5344CB8AC3E}">
        <p14:creationId xmlns:p14="http://schemas.microsoft.com/office/powerpoint/2010/main" val="762844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1A9C38A7-0628-3C1E-6C87-0CC1A15E5282}"/>
              </a:ext>
            </a:extLst>
          </p:cNvPr>
          <p:cNvPicPr>
            <a:picLocks noChangeAspect="1"/>
          </p:cNvPicPr>
          <p:nvPr/>
        </p:nvPicPr>
        <p:blipFill>
          <a:blip r:embed="rId3"/>
          <a:stretch>
            <a:fillRect/>
          </a:stretch>
        </p:blipFill>
        <p:spPr>
          <a:xfrm>
            <a:off x="455617" y="1010982"/>
            <a:ext cx="11277833" cy="544264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ISO/SAE 21434 – AVCDL Mapping</a:t>
            </a:r>
            <a:endParaRPr dirty="0"/>
          </a:p>
        </p:txBody>
      </p:sp>
    </p:spTree>
    <p:extLst>
      <p:ext uri="{BB962C8B-B14F-4D97-AF65-F5344CB8AC3E}">
        <p14:creationId xmlns:p14="http://schemas.microsoft.com/office/powerpoint/2010/main" val="967265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D76B0D3A-ECAD-97E7-731B-9B12A1091D23}"/>
              </a:ext>
            </a:extLst>
          </p:cNvPr>
          <p:cNvPicPr>
            <a:picLocks noChangeAspect="1"/>
          </p:cNvPicPr>
          <p:nvPr/>
        </p:nvPicPr>
        <p:blipFill>
          <a:blip r:embed="rId3"/>
          <a:stretch>
            <a:fillRect/>
          </a:stretch>
        </p:blipFill>
        <p:spPr>
          <a:xfrm>
            <a:off x="1095439" y="1077755"/>
            <a:ext cx="9997944" cy="514366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820094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767E256-C5E5-2BED-56CD-1CEC61D35655}"/>
              </a:ext>
            </a:extLst>
          </p:cNvPr>
          <p:cNvPicPr>
            <a:picLocks noChangeAspect="1"/>
          </p:cNvPicPr>
          <p:nvPr/>
        </p:nvPicPr>
        <p:blipFill>
          <a:blip r:embed="rId3"/>
          <a:stretch>
            <a:fillRect/>
          </a:stretch>
        </p:blipFill>
        <p:spPr>
          <a:xfrm>
            <a:off x="1095438" y="1077755"/>
            <a:ext cx="9997943" cy="523701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3255852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469ADED1-037B-D246-B9E5-294235E2A3C9}"/>
              </a:ext>
            </a:extLst>
          </p:cNvPr>
          <p:cNvPicPr>
            <a:picLocks noChangeAspect="1"/>
          </p:cNvPicPr>
          <p:nvPr/>
        </p:nvPicPr>
        <p:blipFill>
          <a:blip r:embed="rId3"/>
          <a:stretch>
            <a:fillRect/>
          </a:stretch>
        </p:blipFill>
        <p:spPr>
          <a:xfrm>
            <a:off x="1095437" y="1077755"/>
            <a:ext cx="9997943" cy="523701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22185699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221235A4-F34F-773A-54CB-E223A735DC78}"/>
              </a:ext>
            </a:extLst>
          </p:cNvPr>
          <p:cNvPicPr>
            <a:picLocks noChangeAspect="1"/>
          </p:cNvPicPr>
          <p:nvPr/>
        </p:nvPicPr>
        <p:blipFill>
          <a:blip r:embed="rId3"/>
          <a:stretch>
            <a:fillRect/>
          </a:stretch>
        </p:blipFill>
        <p:spPr>
          <a:xfrm>
            <a:off x="1095436" y="1077755"/>
            <a:ext cx="9997943" cy="523701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4887021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742B3EFF-6684-0354-DEB5-F0CD2B35AF73}"/>
              </a:ext>
            </a:extLst>
          </p:cNvPr>
          <p:cNvPicPr>
            <a:picLocks noChangeAspect="1"/>
          </p:cNvPicPr>
          <p:nvPr/>
        </p:nvPicPr>
        <p:blipFill>
          <a:blip r:embed="rId3"/>
          <a:stretch>
            <a:fillRect/>
          </a:stretch>
        </p:blipFill>
        <p:spPr>
          <a:xfrm>
            <a:off x="1056574" y="1077755"/>
            <a:ext cx="10036815" cy="514445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4054565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A4B86CEF-15E8-5B8A-4A1E-9369C829E559}"/>
              </a:ext>
            </a:extLst>
          </p:cNvPr>
          <p:cNvPicPr>
            <a:picLocks noChangeAspect="1"/>
          </p:cNvPicPr>
          <p:nvPr/>
        </p:nvPicPr>
        <p:blipFill>
          <a:blip r:embed="rId3"/>
          <a:stretch>
            <a:fillRect/>
          </a:stretch>
        </p:blipFill>
        <p:spPr>
          <a:xfrm>
            <a:off x="461056" y="1224936"/>
            <a:ext cx="3899567" cy="5046498"/>
          </a:xfrm>
          <a:prstGeom prst="rect">
            <a:avLst/>
          </a:prstGeom>
          <a:ln w="12700">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Introduction</a:t>
            </a:r>
            <a:endParaRPr dirty="0"/>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4"/>
          <a:srcRect/>
          <a:stretch/>
        </p:blipFill>
        <p:spPr>
          <a:xfrm>
            <a:off x="7530836" y="985083"/>
            <a:ext cx="3905098" cy="5526207"/>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3" name="Striped Right Arrow 2">
            <a:extLst>
              <a:ext uri="{FF2B5EF4-FFF2-40B4-BE49-F238E27FC236}">
                <a16:creationId xmlns:a16="http://schemas.microsoft.com/office/drawing/2014/main" id="{42204C3B-A617-0448-8311-7982EBBD6185}"/>
              </a:ext>
            </a:extLst>
          </p:cNvPr>
          <p:cNvSpPr/>
          <p:nvPr/>
        </p:nvSpPr>
        <p:spPr>
          <a:xfrm>
            <a:off x="5025149" y="3102727"/>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744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FC7F3F35-80C1-9BBD-ADE9-123E6946DC12}"/>
              </a:ext>
            </a:extLst>
          </p:cNvPr>
          <p:cNvPicPr>
            <a:picLocks noChangeAspect="1"/>
          </p:cNvPicPr>
          <p:nvPr/>
        </p:nvPicPr>
        <p:blipFill>
          <a:blip r:embed="rId3"/>
          <a:stretch>
            <a:fillRect/>
          </a:stretch>
        </p:blipFill>
        <p:spPr>
          <a:xfrm>
            <a:off x="1095436" y="1077755"/>
            <a:ext cx="9998520" cy="523732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489016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pic>
        <p:nvPicPr>
          <p:cNvPr id="2" name="Picture 1">
            <a:extLst>
              <a:ext uri="{FF2B5EF4-FFF2-40B4-BE49-F238E27FC236}">
                <a16:creationId xmlns:a16="http://schemas.microsoft.com/office/drawing/2014/main" id="{A5A6B26E-E891-5AD8-8D41-34F2B82B977C}"/>
              </a:ext>
            </a:extLst>
          </p:cNvPr>
          <p:cNvPicPr>
            <a:picLocks noChangeAspect="1"/>
          </p:cNvPicPr>
          <p:nvPr/>
        </p:nvPicPr>
        <p:blipFill>
          <a:blip r:embed="rId3"/>
          <a:stretch>
            <a:fillRect/>
          </a:stretch>
        </p:blipFill>
        <p:spPr>
          <a:xfrm>
            <a:off x="1095439" y="1077755"/>
            <a:ext cx="9997944" cy="5143666"/>
          </a:xfrm>
          <a:prstGeom prst="rect">
            <a:avLst/>
          </a:prstGeom>
        </p:spPr>
      </p:pic>
    </p:spTree>
    <p:extLst>
      <p:ext uri="{BB962C8B-B14F-4D97-AF65-F5344CB8AC3E}">
        <p14:creationId xmlns:p14="http://schemas.microsoft.com/office/powerpoint/2010/main" val="325604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FAAC3A70-18F2-87A8-2D35-5302BA85714A}"/>
              </a:ext>
            </a:extLst>
          </p:cNvPr>
          <p:cNvPicPr>
            <a:picLocks noChangeAspect="1"/>
          </p:cNvPicPr>
          <p:nvPr/>
        </p:nvPicPr>
        <p:blipFill>
          <a:blip r:embed="rId3"/>
          <a:stretch>
            <a:fillRect/>
          </a:stretch>
        </p:blipFill>
        <p:spPr>
          <a:xfrm>
            <a:off x="1095436" y="1077752"/>
            <a:ext cx="9997943" cy="574111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435780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0A6A9727-6617-D05B-0D17-D359DB48413C}"/>
              </a:ext>
            </a:extLst>
          </p:cNvPr>
          <p:cNvPicPr>
            <a:picLocks noChangeAspect="1"/>
          </p:cNvPicPr>
          <p:nvPr/>
        </p:nvPicPr>
        <p:blipFill>
          <a:blip r:embed="rId3"/>
          <a:stretch>
            <a:fillRect/>
          </a:stretch>
        </p:blipFill>
        <p:spPr>
          <a:xfrm>
            <a:off x="1095435" y="1077752"/>
            <a:ext cx="9997943" cy="574111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1227392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1450443C-3548-267A-00B8-D1E6E6520BF9}"/>
              </a:ext>
            </a:extLst>
          </p:cNvPr>
          <p:cNvPicPr>
            <a:picLocks noChangeAspect="1"/>
          </p:cNvPicPr>
          <p:nvPr/>
        </p:nvPicPr>
        <p:blipFill>
          <a:blip r:embed="rId3"/>
          <a:stretch>
            <a:fillRect/>
          </a:stretch>
        </p:blipFill>
        <p:spPr>
          <a:xfrm>
            <a:off x="1095436" y="1077752"/>
            <a:ext cx="9997940" cy="5741113"/>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1206582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8EC2A0E9-C8E5-5E31-0CAA-13EF844B899B}"/>
              </a:ext>
            </a:extLst>
          </p:cNvPr>
          <p:cNvPicPr>
            <a:picLocks noChangeAspect="1"/>
          </p:cNvPicPr>
          <p:nvPr/>
        </p:nvPicPr>
        <p:blipFill>
          <a:blip r:embed="rId3"/>
          <a:stretch>
            <a:fillRect/>
          </a:stretch>
        </p:blipFill>
        <p:spPr>
          <a:xfrm>
            <a:off x="1095438" y="1077754"/>
            <a:ext cx="9997944" cy="514366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V-model Overlay</a:t>
            </a:r>
            <a:endParaRPr dirty="0"/>
          </a:p>
        </p:txBody>
      </p:sp>
    </p:spTree>
    <p:extLst>
      <p:ext uri="{BB962C8B-B14F-4D97-AF65-F5344CB8AC3E}">
        <p14:creationId xmlns:p14="http://schemas.microsoft.com/office/powerpoint/2010/main" val="435655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 name="Google Shape;938;p93">
            <a:extLst>
              <a:ext uri="{FF2B5EF4-FFF2-40B4-BE49-F238E27FC236}">
                <a16:creationId xmlns:a16="http://schemas.microsoft.com/office/drawing/2014/main" id="{49812672-C349-D526-4EB1-948ADA7EB114}"/>
              </a:ext>
            </a:extLst>
          </p:cNvPr>
          <p:cNvPicPr preferRelativeResize="0"/>
          <p:nvPr/>
        </p:nvPicPr>
        <p:blipFill>
          <a:blip r:embed="rId3">
            <a:alphaModFix amt="0"/>
          </a:blip>
          <a:stretch>
            <a:fillRect/>
          </a:stretch>
        </p:blipFill>
        <p:spPr>
          <a:xfrm>
            <a:off x="1578710" y="1077755"/>
            <a:ext cx="9029151" cy="5093729"/>
          </a:xfrm>
          <a:prstGeom prst="rect">
            <a:avLst/>
          </a:prstGeom>
          <a:noFill/>
          <a:ln>
            <a:noFill/>
          </a:ln>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V-model View</a:t>
            </a:r>
            <a:endParaRPr dirty="0"/>
          </a:p>
        </p:txBody>
      </p:sp>
      <p:pic>
        <p:nvPicPr>
          <p:cNvPr id="4" name="Picture 3">
            <a:extLst>
              <a:ext uri="{FF2B5EF4-FFF2-40B4-BE49-F238E27FC236}">
                <a16:creationId xmlns:a16="http://schemas.microsoft.com/office/drawing/2014/main" id="{A325BBA0-C538-BF57-9554-DAAA0A9D034F}"/>
              </a:ext>
            </a:extLst>
          </p:cNvPr>
          <p:cNvPicPr>
            <a:picLocks noChangeAspect="1"/>
          </p:cNvPicPr>
          <p:nvPr/>
        </p:nvPicPr>
        <p:blipFill>
          <a:blip r:embed="rId4"/>
          <a:stretch>
            <a:fillRect/>
          </a:stretch>
        </p:blipFill>
        <p:spPr>
          <a:xfrm>
            <a:off x="7988946" y="1511006"/>
            <a:ext cx="3266493" cy="4227226"/>
          </a:xfrm>
          <a:prstGeom prst="rect">
            <a:avLst/>
          </a:prstGeom>
          <a:ln w="12700">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36132F56-B310-46BB-F110-09058C94846B}"/>
              </a:ext>
            </a:extLst>
          </p:cNvPr>
          <p:cNvPicPr>
            <a:picLocks noChangeAspect="1"/>
          </p:cNvPicPr>
          <p:nvPr/>
        </p:nvPicPr>
        <p:blipFill>
          <a:blip r:embed="rId5"/>
          <a:stretch>
            <a:fillRect/>
          </a:stretch>
        </p:blipFill>
        <p:spPr>
          <a:xfrm>
            <a:off x="455374" y="801974"/>
            <a:ext cx="6647186" cy="5898629"/>
          </a:xfrm>
          <a:prstGeom prst="rect">
            <a:avLst/>
          </a:prstGeom>
        </p:spPr>
      </p:pic>
    </p:spTree>
    <p:extLst>
      <p:ext uri="{BB962C8B-B14F-4D97-AF65-F5344CB8AC3E}">
        <p14:creationId xmlns:p14="http://schemas.microsoft.com/office/powerpoint/2010/main" val="1838261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View</a:t>
            </a:r>
            <a:endParaRPr dirty="0"/>
          </a:p>
        </p:txBody>
      </p:sp>
      <p:sp>
        <p:nvSpPr>
          <p:cNvPr id="3" name="Freeform 2">
            <a:extLst>
              <a:ext uri="{FF2B5EF4-FFF2-40B4-BE49-F238E27FC236}">
                <a16:creationId xmlns:a16="http://schemas.microsoft.com/office/drawing/2014/main" id="{E93FA29C-8544-F44A-ECA8-FBFA578476EE}"/>
              </a:ext>
            </a:extLst>
          </p:cNvPr>
          <p:cNvSpPr/>
          <p:nvPr/>
        </p:nvSpPr>
        <p:spPr>
          <a:xfrm>
            <a:off x="6526555" y="996226"/>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Operation</a:t>
            </a:r>
          </a:p>
        </p:txBody>
      </p:sp>
      <p:sp>
        <p:nvSpPr>
          <p:cNvPr id="4" name="Circular Arrow 3">
            <a:extLst>
              <a:ext uri="{FF2B5EF4-FFF2-40B4-BE49-F238E27FC236}">
                <a16:creationId xmlns:a16="http://schemas.microsoft.com/office/drawing/2014/main" id="{EA53EC1B-E072-E3BF-BD41-D5DF84459405}"/>
              </a:ext>
            </a:extLst>
          </p:cNvPr>
          <p:cNvSpPr/>
          <p:nvPr/>
        </p:nvSpPr>
        <p:spPr>
          <a:xfrm>
            <a:off x="3137451" y="984617"/>
            <a:ext cx="5412700" cy="5412700"/>
          </a:xfrm>
          <a:prstGeom prst="circularArrow">
            <a:avLst>
              <a:gd name="adj1" fmla="val 3988"/>
              <a:gd name="adj2" fmla="val 250168"/>
              <a:gd name="adj3" fmla="val 20573676"/>
              <a:gd name="adj4" fmla="val 18982452"/>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Freeform 4">
            <a:extLst>
              <a:ext uri="{FF2B5EF4-FFF2-40B4-BE49-F238E27FC236}">
                <a16:creationId xmlns:a16="http://schemas.microsoft.com/office/drawing/2014/main" id="{14A16126-158E-94E2-BAD6-027BA621D778}"/>
              </a:ext>
            </a:extLst>
          </p:cNvPr>
          <p:cNvSpPr/>
          <p:nvPr/>
        </p:nvSpPr>
        <p:spPr>
          <a:xfrm>
            <a:off x="7762804" y="3137471"/>
            <a:ext cx="124691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Requirements</a:t>
            </a:r>
          </a:p>
        </p:txBody>
      </p:sp>
      <p:sp>
        <p:nvSpPr>
          <p:cNvPr id="7" name="Circular Arrow 6">
            <a:extLst>
              <a:ext uri="{FF2B5EF4-FFF2-40B4-BE49-F238E27FC236}">
                <a16:creationId xmlns:a16="http://schemas.microsoft.com/office/drawing/2014/main" id="{3FF6B6A5-A385-EBA4-AFA5-B947962F8E13}"/>
              </a:ext>
            </a:extLst>
          </p:cNvPr>
          <p:cNvSpPr/>
          <p:nvPr/>
        </p:nvSpPr>
        <p:spPr>
          <a:xfrm>
            <a:off x="3137451" y="984617"/>
            <a:ext cx="5412700" cy="5412700"/>
          </a:xfrm>
          <a:prstGeom prst="circularArrow">
            <a:avLst>
              <a:gd name="adj1" fmla="val 3988"/>
              <a:gd name="adj2" fmla="val 250168"/>
              <a:gd name="adj3" fmla="val 2367380"/>
              <a:gd name="adj4" fmla="val 776155"/>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7">
            <a:extLst>
              <a:ext uri="{FF2B5EF4-FFF2-40B4-BE49-F238E27FC236}">
                <a16:creationId xmlns:a16="http://schemas.microsoft.com/office/drawing/2014/main" id="{11C878D2-D01F-B997-46E7-D961E23063D3}"/>
              </a:ext>
            </a:extLst>
          </p:cNvPr>
          <p:cNvSpPr/>
          <p:nvPr/>
        </p:nvSpPr>
        <p:spPr>
          <a:xfrm>
            <a:off x="6526555" y="5278717"/>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Design</a:t>
            </a:r>
          </a:p>
        </p:txBody>
      </p:sp>
      <p:sp>
        <p:nvSpPr>
          <p:cNvPr id="9" name="Circular Arrow 8">
            <a:extLst>
              <a:ext uri="{FF2B5EF4-FFF2-40B4-BE49-F238E27FC236}">
                <a16:creationId xmlns:a16="http://schemas.microsoft.com/office/drawing/2014/main" id="{AB504BA2-7111-0322-E6D7-1951253257CB}"/>
              </a:ext>
            </a:extLst>
          </p:cNvPr>
          <p:cNvSpPr/>
          <p:nvPr/>
        </p:nvSpPr>
        <p:spPr>
          <a:xfrm>
            <a:off x="3137451" y="984617"/>
            <a:ext cx="5412700" cy="5412700"/>
          </a:xfrm>
          <a:prstGeom prst="circularArrow">
            <a:avLst>
              <a:gd name="adj1" fmla="val 3988"/>
              <a:gd name="adj2" fmla="val 250168"/>
              <a:gd name="adj3" fmla="val 5835748"/>
              <a:gd name="adj4" fmla="val 4438207"/>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Freeform 9">
            <a:extLst>
              <a:ext uri="{FF2B5EF4-FFF2-40B4-BE49-F238E27FC236}">
                <a16:creationId xmlns:a16="http://schemas.microsoft.com/office/drawing/2014/main" id="{DE6CBF80-DD1A-BED8-2FEE-F7A98D53B092}"/>
              </a:ext>
            </a:extLst>
          </p:cNvPr>
          <p:cNvSpPr/>
          <p:nvPr/>
        </p:nvSpPr>
        <p:spPr>
          <a:xfrm>
            <a:off x="3861362" y="5278717"/>
            <a:ext cx="1492381" cy="1106993"/>
          </a:xfrm>
          <a:custGeom>
            <a:avLst/>
            <a:gdLst>
              <a:gd name="connsiteX0" fmla="*/ 0 w 1492770"/>
              <a:gd name="connsiteY0" fmla="*/ 0 h 1107281"/>
              <a:gd name="connsiteX1" fmla="*/ 1492770 w 1492770"/>
              <a:gd name="connsiteY1" fmla="*/ 0 h 1107281"/>
              <a:gd name="connsiteX2" fmla="*/ 1492770 w 1492770"/>
              <a:gd name="connsiteY2" fmla="*/ 1107281 h 1107281"/>
              <a:gd name="connsiteX3" fmla="*/ 0 w 1492770"/>
              <a:gd name="connsiteY3" fmla="*/ 1107281 h 1107281"/>
              <a:gd name="connsiteX4" fmla="*/ 0 w 1492770"/>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770" h="1107281">
                <a:moveTo>
                  <a:pt x="0" y="0"/>
                </a:moveTo>
                <a:lnTo>
                  <a:pt x="1492770" y="0"/>
                </a:lnTo>
                <a:lnTo>
                  <a:pt x="1492770"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Implementation</a:t>
            </a:r>
          </a:p>
        </p:txBody>
      </p:sp>
      <p:sp>
        <p:nvSpPr>
          <p:cNvPr id="11" name="Circular Arrow 10">
            <a:extLst>
              <a:ext uri="{FF2B5EF4-FFF2-40B4-BE49-F238E27FC236}">
                <a16:creationId xmlns:a16="http://schemas.microsoft.com/office/drawing/2014/main" id="{03A22A23-B698-C429-40D8-F4B58AB66754}"/>
              </a:ext>
            </a:extLst>
          </p:cNvPr>
          <p:cNvSpPr/>
          <p:nvPr/>
        </p:nvSpPr>
        <p:spPr>
          <a:xfrm>
            <a:off x="3137451" y="984617"/>
            <a:ext cx="5412700" cy="5412700"/>
          </a:xfrm>
          <a:prstGeom prst="circularArrow">
            <a:avLst>
              <a:gd name="adj1" fmla="val 3988"/>
              <a:gd name="adj2" fmla="val 250168"/>
              <a:gd name="adj3" fmla="val 9773676"/>
              <a:gd name="adj4" fmla="val 8402797"/>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a:extLst>
              <a:ext uri="{FF2B5EF4-FFF2-40B4-BE49-F238E27FC236}">
                <a16:creationId xmlns:a16="http://schemas.microsoft.com/office/drawing/2014/main" id="{4666AA08-5574-3FD7-FA41-A09FC745030F}"/>
              </a:ext>
            </a:extLst>
          </p:cNvPr>
          <p:cNvSpPr/>
          <p:nvPr/>
        </p:nvSpPr>
        <p:spPr>
          <a:xfrm>
            <a:off x="2817808" y="3137471"/>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Verification</a:t>
            </a:r>
          </a:p>
        </p:txBody>
      </p:sp>
      <p:sp>
        <p:nvSpPr>
          <p:cNvPr id="13" name="Circular Arrow 12">
            <a:extLst>
              <a:ext uri="{FF2B5EF4-FFF2-40B4-BE49-F238E27FC236}">
                <a16:creationId xmlns:a16="http://schemas.microsoft.com/office/drawing/2014/main" id="{4D5FC5EB-A4DF-B50D-3839-5D6B6D6CBC31}"/>
              </a:ext>
            </a:extLst>
          </p:cNvPr>
          <p:cNvSpPr/>
          <p:nvPr/>
        </p:nvSpPr>
        <p:spPr>
          <a:xfrm>
            <a:off x="3137451" y="984617"/>
            <a:ext cx="5412700" cy="5412700"/>
          </a:xfrm>
          <a:prstGeom prst="circularArrow">
            <a:avLst>
              <a:gd name="adj1" fmla="val 3988"/>
              <a:gd name="adj2" fmla="val 250168"/>
              <a:gd name="adj3" fmla="val 13167380"/>
              <a:gd name="adj4" fmla="val 11576155"/>
              <a:gd name="adj5" fmla="val 4653"/>
            </a:avLst>
          </a:prstGeom>
          <a:solidFill>
            <a:srgbClr val="CCFFCC"/>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13">
            <a:extLst>
              <a:ext uri="{FF2B5EF4-FFF2-40B4-BE49-F238E27FC236}">
                <a16:creationId xmlns:a16="http://schemas.microsoft.com/office/drawing/2014/main" id="{3D8AAC2C-91DA-518E-A1BC-2D9B22A4F00D}"/>
              </a:ext>
            </a:extLst>
          </p:cNvPr>
          <p:cNvSpPr/>
          <p:nvPr/>
        </p:nvSpPr>
        <p:spPr>
          <a:xfrm>
            <a:off x="4054057" y="996226"/>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Release</a:t>
            </a:r>
          </a:p>
        </p:txBody>
      </p:sp>
      <p:sp>
        <p:nvSpPr>
          <p:cNvPr id="15" name="Circular Arrow 14">
            <a:extLst>
              <a:ext uri="{FF2B5EF4-FFF2-40B4-BE49-F238E27FC236}">
                <a16:creationId xmlns:a16="http://schemas.microsoft.com/office/drawing/2014/main" id="{4991C508-969C-A265-9AF2-9124F1004DF4}"/>
              </a:ext>
            </a:extLst>
          </p:cNvPr>
          <p:cNvSpPr/>
          <p:nvPr/>
        </p:nvSpPr>
        <p:spPr>
          <a:xfrm>
            <a:off x="3137451" y="984617"/>
            <a:ext cx="5412700" cy="5412700"/>
          </a:xfrm>
          <a:prstGeom prst="circularArrow">
            <a:avLst>
              <a:gd name="adj1" fmla="val 3988"/>
              <a:gd name="adj2" fmla="val 250168"/>
              <a:gd name="adj3" fmla="val 16911625"/>
              <a:gd name="adj4" fmla="val 15238207"/>
              <a:gd name="adj5" fmla="val 4653"/>
            </a:avLst>
          </a:prstGeom>
          <a:solidFill>
            <a:srgbClr val="FDFFE0"/>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6" name="Freeform 15">
            <a:extLst>
              <a:ext uri="{FF2B5EF4-FFF2-40B4-BE49-F238E27FC236}">
                <a16:creationId xmlns:a16="http://schemas.microsoft.com/office/drawing/2014/main" id="{FBF5F37F-1378-A501-ACC6-6472AF26E7A0}"/>
              </a:ext>
            </a:extLst>
          </p:cNvPr>
          <p:cNvSpPr/>
          <p:nvPr/>
        </p:nvSpPr>
        <p:spPr>
          <a:xfrm>
            <a:off x="9337335" y="1025932"/>
            <a:ext cx="1459243" cy="1205600"/>
          </a:xfrm>
          <a:custGeom>
            <a:avLst/>
            <a:gdLst>
              <a:gd name="connsiteX0" fmla="*/ 0 w 1205914"/>
              <a:gd name="connsiteY0" fmla="*/ 0 h 1205914"/>
              <a:gd name="connsiteX1" fmla="*/ 1205914 w 1205914"/>
              <a:gd name="connsiteY1" fmla="*/ 0 h 1205914"/>
              <a:gd name="connsiteX2" fmla="*/ 1205914 w 1205914"/>
              <a:gd name="connsiteY2" fmla="*/ 1205914 h 1205914"/>
              <a:gd name="connsiteX3" fmla="*/ 0 w 1205914"/>
              <a:gd name="connsiteY3" fmla="*/ 1205914 h 1205914"/>
              <a:gd name="connsiteX4" fmla="*/ 0 w 1205914"/>
              <a:gd name="connsiteY4" fmla="*/ 0 h 1205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14" h="1205914">
                <a:moveTo>
                  <a:pt x="0" y="0"/>
                </a:moveTo>
                <a:lnTo>
                  <a:pt x="1205914" y="0"/>
                </a:lnTo>
                <a:lnTo>
                  <a:pt x="1205914" y="1205914"/>
                </a:lnTo>
                <a:lnTo>
                  <a:pt x="0" y="1205914"/>
                </a:lnTo>
                <a:lnTo>
                  <a:pt x="0" y="0"/>
                </a:lnTo>
                <a:close/>
              </a:path>
            </a:pathLst>
          </a:custGeom>
          <a:effectLst>
            <a:outerShdw blurRad="50800" dist="38100" dir="2700000" algn="tl" rotWithShape="0">
              <a:prstClr val="black">
                <a:alpha val="40000"/>
              </a:prstClr>
            </a:outerShdw>
          </a:effectLst>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Decommissioning</a:t>
            </a:r>
          </a:p>
        </p:txBody>
      </p:sp>
      <p:sp>
        <p:nvSpPr>
          <p:cNvPr id="17" name="Oval 16">
            <a:extLst>
              <a:ext uri="{FF2B5EF4-FFF2-40B4-BE49-F238E27FC236}">
                <a16:creationId xmlns:a16="http://schemas.microsoft.com/office/drawing/2014/main" id="{A1E76D5E-3137-8FDB-DE1F-617A43A861EF}"/>
              </a:ext>
            </a:extLst>
          </p:cNvPr>
          <p:cNvSpPr/>
          <p:nvPr/>
        </p:nvSpPr>
        <p:spPr>
          <a:xfrm>
            <a:off x="4384367" y="2231533"/>
            <a:ext cx="2918873" cy="2918873"/>
          </a:xfrm>
          <a:prstGeom prst="ellipse">
            <a:avLst/>
          </a:prstGeom>
          <a:solidFill>
            <a:srgbClr val="99CCFF"/>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Foundation</a:t>
            </a:r>
          </a:p>
        </p:txBody>
      </p:sp>
      <p:sp>
        <p:nvSpPr>
          <p:cNvPr id="18" name="Circular Arrow 17">
            <a:extLst>
              <a:ext uri="{FF2B5EF4-FFF2-40B4-BE49-F238E27FC236}">
                <a16:creationId xmlns:a16="http://schemas.microsoft.com/office/drawing/2014/main" id="{D2EED584-299B-B634-E926-68DD6B2CE633}"/>
              </a:ext>
            </a:extLst>
          </p:cNvPr>
          <p:cNvSpPr/>
          <p:nvPr/>
        </p:nvSpPr>
        <p:spPr>
          <a:xfrm>
            <a:off x="5834747" y="984617"/>
            <a:ext cx="5412700" cy="5412700"/>
          </a:xfrm>
          <a:prstGeom prst="circularArrow">
            <a:avLst>
              <a:gd name="adj1" fmla="val 3988"/>
              <a:gd name="adj2" fmla="val 250168"/>
              <a:gd name="adj3" fmla="val 16911625"/>
              <a:gd name="adj4" fmla="val 15238207"/>
              <a:gd name="adj5" fmla="val 4653"/>
            </a:avLst>
          </a:prstGeom>
          <a:solidFill>
            <a:srgbClr val="FDFFE0"/>
          </a:solidFill>
          <a:ln>
            <a:solidFill>
              <a:schemeClr val="bg1">
                <a:lumMod val="75000"/>
              </a:schemeClr>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38165142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7FA876B-BEA4-6AE4-750B-206DB8B62920}"/>
              </a:ext>
            </a:extLst>
          </p:cNvPr>
          <p:cNvPicPr>
            <a:picLocks noChangeAspect="1"/>
          </p:cNvPicPr>
          <p:nvPr/>
        </p:nvPicPr>
        <p:blipFill>
          <a:blip r:embed="rId3"/>
          <a:stretch>
            <a:fillRect/>
          </a:stretch>
        </p:blipFill>
        <p:spPr>
          <a:xfrm>
            <a:off x="3060307" y="368131"/>
            <a:ext cx="8260116" cy="6121735"/>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View - Detail</a:t>
            </a:r>
            <a:endParaRPr dirty="0"/>
          </a:p>
        </p:txBody>
      </p:sp>
      <p:pic>
        <p:nvPicPr>
          <p:cNvPr id="5" name="Picture 4">
            <a:extLst>
              <a:ext uri="{FF2B5EF4-FFF2-40B4-BE49-F238E27FC236}">
                <a16:creationId xmlns:a16="http://schemas.microsoft.com/office/drawing/2014/main" id="{14E1EDBC-58BB-7581-64F6-7FBDE8680D96}"/>
              </a:ext>
            </a:extLst>
          </p:cNvPr>
          <p:cNvPicPr>
            <a:picLocks noChangeAspect="1"/>
          </p:cNvPicPr>
          <p:nvPr/>
        </p:nvPicPr>
        <p:blipFill>
          <a:blip r:embed="rId4"/>
          <a:stretch>
            <a:fillRect/>
          </a:stretch>
        </p:blipFill>
        <p:spPr>
          <a:xfrm flipV="1">
            <a:off x="10358298" y="3138052"/>
            <a:ext cx="962125" cy="581891"/>
          </a:xfrm>
          <a:prstGeom prst="rect">
            <a:avLst/>
          </a:prstGeom>
        </p:spPr>
      </p:pic>
    </p:spTree>
    <p:extLst>
      <p:ext uri="{BB962C8B-B14F-4D97-AF65-F5344CB8AC3E}">
        <p14:creationId xmlns:p14="http://schemas.microsoft.com/office/powerpoint/2010/main" val="295118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Feedback</a:t>
            </a:r>
            <a:endParaRPr dirty="0"/>
          </a:p>
        </p:txBody>
      </p:sp>
      <p:pic>
        <p:nvPicPr>
          <p:cNvPr id="20" name="Picture 19">
            <a:extLst>
              <a:ext uri="{FF2B5EF4-FFF2-40B4-BE49-F238E27FC236}">
                <a16:creationId xmlns:a16="http://schemas.microsoft.com/office/drawing/2014/main" id="{9034FA6A-65C7-3CB7-3A12-A9DC086288EE}"/>
              </a:ext>
            </a:extLst>
          </p:cNvPr>
          <p:cNvPicPr>
            <a:picLocks noChangeAspect="1"/>
          </p:cNvPicPr>
          <p:nvPr/>
        </p:nvPicPr>
        <p:blipFill>
          <a:blip r:embed="rId3"/>
          <a:stretch>
            <a:fillRect/>
          </a:stretch>
        </p:blipFill>
        <p:spPr>
          <a:xfrm>
            <a:off x="455374" y="1471487"/>
            <a:ext cx="7541879" cy="4925829"/>
          </a:xfrm>
          <a:prstGeom prst="rect">
            <a:avLst/>
          </a:prstGeom>
        </p:spPr>
      </p:pic>
      <p:pic>
        <p:nvPicPr>
          <p:cNvPr id="22" name="Picture 21">
            <a:extLst>
              <a:ext uri="{FF2B5EF4-FFF2-40B4-BE49-F238E27FC236}">
                <a16:creationId xmlns:a16="http://schemas.microsoft.com/office/drawing/2014/main" id="{96B4B7E0-6C02-7CE1-3978-887C14B30CF0}"/>
              </a:ext>
            </a:extLst>
          </p:cNvPr>
          <p:cNvPicPr>
            <a:picLocks noChangeAspect="1"/>
          </p:cNvPicPr>
          <p:nvPr/>
        </p:nvPicPr>
        <p:blipFill>
          <a:blip r:embed="rId4"/>
          <a:stretch>
            <a:fillRect/>
          </a:stretch>
        </p:blipFill>
        <p:spPr>
          <a:xfrm>
            <a:off x="8466958" y="1496015"/>
            <a:ext cx="3266493" cy="4227226"/>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417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spTree>
    <p:extLst>
      <p:ext uri="{BB962C8B-B14F-4D97-AF65-F5344CB8AC3E}">
        <p14:creationId xmlns:p14="http://schemas.microsoft.com/office/powerpoint/2010/main" val="22718458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F187EA05-95B1-ED28-93E7-5AC3A3F729C6}"/>
              </a:ext>
            </a:extLst>
          </p:cNvPr>
          <p:cNvPicPr>
            <a:picLocks noChangeAspect="1"/>
          </p:cNvPicPr>
          <p:nvPr/>
        </p:nvPicPr>
        <p:blipFill>
          <a:blip r:embed="rId3"/>
          <a:stretch>
            <a:fillRect/>
          </a:stretch>
        </p:blipFill>
        <p:spPr>
          <a:xfrm>
            <a:off x="188911" y="1121790"/>
            <a:ext cx="11916574" cy="5507610"/>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Traceability</a:t>
            </a:r>
            <a:endParaRPr dirty="0"/>
          </a:p>
        </p:txBody>
      </p:sp>
    </p:spTree>
    <p:extLst>
      <p:ext uri="{BB962C8B-B14F-4D97-AF65-F5344CB8AC3E}">
        <p14:creationId xmlns:p14="http://schemas.microsoft.com/office/powerpoint/2010/main" val="38098474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626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3" name="Picture 2">
            <a:extLst>
              <a:ext uri="{FF2B5EF4-FFF2-40B4-BE49-F238E27FC236}">
                <a16:creationId xmlns:a16="http://schemas.microsoft.com/office/drawing/2014/main" id="{36ED9D1B-7135-98C5-BDA2-0C2A8B9FA778}"/>
              </a:ext>
            </a:extLst>
          </p:cNvPr>
          <p:cNvPicPr>
            <a:picLocks noChangeAspect="1"/>
          </p:cNvPicPr>
          <p:nvPr/>
        </p:nvPicPr>
        <p:blipFill>
          <a:blip r:embed="rId5"/>
          <a:stretch>
            <a:fillRect/>
          </a:stretch>
        </p:blipFill>
        <p:spPr>
          <a:xfrm>
            <a:off x="5637212" y="1500388"/>
            <a:ext cx="4264821" cy="3529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62656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7" name="Picture 6">
            <a:extLst>
              <a:ext uri="{FF2B5EF4-FFF2-40B4-BE49-F238E27FC236}">
                <a16:creationId xmlns:a16="http://schemas.microsoft.com/office/drawing/2014/main" id="{3EF7B242-BEC0-DA85-9B63-6862D389ABE0}"/>
              </a:ext>
            </a:extLst>
          </p:cNvPr>
          <p:cNvPicPr>
            <a:picLocks noChangeAspect="1"/>
          </p:cNvPicPr>
          <p:nvPr/>
        </p:nvPicPr>
        <p:blipFill>
          <a:blip r:embed="rId5"/>
          <a:stretch>
            <a:fillRect/>
          </a:stretch>
        </p:blipFill>
        <p:spPr>
          <a:xfrm>
            <a:off x="5644356" y="1678782"/>
            <a:ext cx="2878933" cy="8731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90257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0" name="Picture 9">
            <a:extLst>
              <a:ext uri="{FF2B5EF4-FFF2-40B4-BE49-F238E27FC236}">
                <a16:creationId xmlns:a16="http://schemas.microsoft.com/office/drawing/2014/main" id="{6AE15BF7-5D27-2042-A776-D548737B4738}"/>
              </a:ext>
            </a:extLst>
          </p:cNvPr>
          <p:cNvPicPr>
            <a:picLocks noChangeAspect="1"/>
          </p:cNvPicPr>
          <p:nvPr/>
        </p:nvPicPr>
        <p:blipFill>
          <a:blip r:embed="rId5"/>
          <a:stretch>
            <a:fillRect/>
          </a:stretch>
        </p:blipFill>
        <p:spPr>
          <a:xfrm>
            <a:off x="5630068" y="2138341"/>
            <a:ext cx="2878932" cy="8364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78218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2" name="Picture 11">
            <a:extLst>
              <a:ext uri="{FF2B5EF4-FFF2-40B4-BE49-F238E27FC236}">
                <a16:creationId xmlns:a16="http://schemas.microsoft.com/office/drawing/2014/main" id="{D5775CD5-4072-C9CF-310C-F4B0AD0E3E48}"/>
              </a:ext>
            </a:extLst>
          </p:cNvPr>
          <p:cNvPicPr>
            <a:picLocks noChangeAspect="1"/>
          </p:cNvPicPr>
          <p:nvPr/>
        </p:nvPicPr>
        <p:blipFill>
          <a:blip r:embed="rId5"/>
          <a:stretch>
            <a:fillRect/>
          </a:stretch>
        </p:blipFill>
        <p:spPr>
          <a:xfrm>
            <a:off x="5637203" y="2636568"/>
            <a:ext cx="6161082" cy="239925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4550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4" name="Picture 13">
            <a:extLst>
              <a:ext uri="{FF2B5EF4-FFF2-40B4-BE49-F238E27FC236}">
                <a16:creationId xmlns:a16="http://schemas.microsoft.com/office/drawing/2014/main" id="{2547DC45-65A2-95BF-BAC0-7DE771B9F0A4}"/>
              </a:ext>
            </a:extLst>
          </p:cNvPr>
          <p:cNvPicPr>
            <a:picLocks noChangeAspect="1"/>
          </p:cNvPicPr>
          <p:nvPr/>
        </p:nvPicPr>
        <p:blipFill>
          <a:blip r:embed="rId5"/>
          <a:stretch>
            <a:fillRect/>
          </a:stretch>
        </p:blipFill>
        <p:spPr>
          <a:xfrm>
            <a:off x="5641978" y="4089035"/>
            <a:ext cx="1616074" cy="51326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02665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6" name="Picture 15">
            <a:extLst>
              <a:ext uri="{FF2B5EF4-FFF2-40B4-BE49-F238E27FC236}">
                <a16:creationId xmlns:a16="http://schemas.microsoft.com/office/drawing/2014/main" id="{10011016-0001-407F-7D47-CD291F8BD88F}"/>
              </a:ext>
            </a:extLst>
          </p:cNvPr>
          <p:cNvPicPr>
            <a:picLocks noChangeAspect="1"/>
          </p:cNvPicPr>
          <p:nvPr/>
        </p:nvPicPr>
        <p:blipFill>
          <a:blip r:embed="rId5"/>
          <a:stretch>
            <a:fillRect/>
          </a:stretch>
        </p:blipFill>
        <p:spPr>
          <a:xfrm>
            <a:off x="5649119" y="4675367"/>
            <a:ext cx="5798136" cy="69047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321232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mt="30000"/>
          </a:blip>
          <a:stretch>
            <a:fillRect/>
          </a:stretch>
        </p:blipFill>
        <p:spPr>
          <a:xfrm>
            <a:off x="6945170" y="1035844"/>
            <a:ext cx="4327814" cy="5600700"/>
          </a:xfrm>
          <a:prstGeom prst="rect">
            <a:avLst/>
          </a:prstGeom>
          <a:ln w="6350">
            <a:solidFill>
              <a:schemeClr val="tx1">
                <a:alpha val="30000"/>
              </a:schemeClr>
            </a:solidFill>
          </a:ln>
          <a:effectLst>
            <a:outerShdw blurRad="50800" dist="38100" dir="2700000" algn="tl" rotWithShape="0">
              <a:prstClr val="black">
                <a:alpha val="9630"/>
              </a:prstClr>
            </a:outerShdw>
          </a:effectLst>
        </p:spPr>
      </p:pic>
      <p:pic>
        <p:nvPicPr>
          <p:cNvPr id="18" name="Picture 17">
            <a:extLst>
              <a:ext uri="{FF2B5EF4-FFF2-40B4-BE49-F238E27FC236}">
                <a16:creationId xmlns:a16="http://schemas.microsoft.com/office/drawing/2014/main" id="{BA8DD29C-5804-B6E7-B7D4-95B34007AD24}"/>
              </a:ext>
            </a:extLst>
          </p:cNvPr>
          <p:cNvPicPr>
            <a:picLocks noChangeAspect="1"/>
          </p:cNvPicPr>
          <p:nvPr/>
        </p:nvPicPr>
        <p:blipFill>
          <a:blip r:embed="rId5"/>
          <a:stretch>
            <a:fillRect/>
          </a:stretch>
        </p:blipFill>
        <p:spPr>
          <a:xfrm>
            <a:off x="5648717" y="4965431"/>
            <a:ext cx="3800476" cy="133368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23520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5" name="Picture 4">
            <a:extLst>
              <a:ext uri="{FF2B5EF4-FFF2-40B4-BE49-F238E27FC236}">
                <a16:creationId xmlns:a16="http://schemas.microsoft.com/office/drawing/2014/main" id="{9D33F2FE-8C96-72F8-9353-B382CBE518F4}"/>
              </a:ext>
            </a:extLst>
          </p:cNvPr>
          <p:cNvPicPr>
            <a:picLocks noChangeAspect="1"/>
          </p:cNvPicPr>
          <p:nvPr/>
        </p:nvPicPr>
        <p:blipFill>
          <a:blip r:embed="rId5"/>
          <a:stretch>
            <a:fillRect/>
          </a:stretch>
        </p:blipFill>
        <p:spPr>
          <a:xfrm>
            <a:off x="2570165" y="1532716"/>
            <a:ext cx="3980655" cy="1026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5453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16" name="Group 15">
            <a:extLst>
              <a:ext uri="{FF2B5EF4-FFF2-40B4-BE49-F238E27FC236}">
                <a16:creationId xmlns:a16="http://schemas.microsoft.com/office/drawing/2014/main" id="{DBEF0734-7227-184D-B01D-D81B0BDC7359}"/>
              </a:ext>
            </a:extLst>
          </p:cNvPr>
          <p:cNvGrpSpPr/>
          <p:nvPr/>
        </p:nvGrpSpPr>
        <p:grpSpPr>
          <a:xfrm>
            <a:off x="4913317" y="1961305"/>
            <a:ext cx="3012103" cy="536020"/>
            <a:chOff x="4913317" y="1961305"/>
            <a:chExt cx="3012103" cy="536020"/>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Policy</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2">
                      <a:lumMod val="75000"/>
                    </a:schemeClr>
                  </a:solidFill>
                </a:rPr>
                <a:t>Why</a:t>
              </a:r>
            </a:p>
          </p:txBody>
        </p:sp>
      </p:grpSp>
    </p:spTree>
    <p:extLst>
      <p:ext uri="{BB962C8B-B14F-4D97-AF65-F5344CB8AC3E}">
        <p14:creationId xmlns:p14="http://schemas.microsoft.com/office/powerpoint/2010/main" val="3543160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11" name="Picture 10">
            <a:extLst>
              <a:ext uri="{FF2B5EF4-FFF2-40B4-BE49-F238E27FC236}">
                <a16:creationId xmlns:a16="http://schemas.microsoft.com/office/drawing/2014/main" id="{C12A17A6-D34F-C9FF-BA00-48F96537CC51}"/>
              </a:ext>
            </a:extLst>
          </p:cNvPr>
          <p:cNvPicPr>
            <a:picLocks noChangeAspect="1"/>
          </p:cNvPicPr>
          <p:nvPr/>
        </p:nvPicPr>
        <p:blipFill>
          <a:blip r:embed="rId5"/>
          <a:stretch>
            <a:fillRect/>
          </a:stretch>
        </p:blipFill>
        <p:spPr>
          <a:xfrm>
            <a:off x="2570164" y="2088463"/>
            <a:ext cx="3980655" cy="24770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371466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15" name="Picture 14">
            <a:extLst>
              <a:ext uri="{FF2B5EF4-FFF2-40B4-BE49-F238E27FC236}">
                <a16:creationId xmlns:a16="http://schemas.microsoft.com/office/drawing/2014/main" id="{F3462C7B-9931-A015-2BFC-39F21CE1835E}"/>
              </a:ext>
            </a:extLst>
          </p:cNvPr>
          <p:cNvPicPr>
            <a:picLocks noChangeAspect="1"/>
          </p:cNvPicPr>
          <p:nvPr/>
        </p:nvPicPr>
        <p:blipFill>
          <a:blip r:embed="rId5"/>
          <a:stretch>
            <a:fillRect/>
          </a:stretch>
        </p:blipFill>
        <p:spPr>
          <a:xfrm>
            <a:off x="3229232" y="3326963"/>
            <a:ext cx="3319742" cy="26692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37210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19" name="Picture 18">
            <a:extLst>
              <a:ext uri="{FF2B5EF4-FFF2-40B4-BE49-F238E27FC236}">
                <a16:creationId xmlns:a16="http://schemas.microsoft.com/office/drawing/2014/main" id="{0F1C9CBB-73C9-5392-E3A7-AE188AC792AA}"/>
              </a:ext>
            </a:extLst>
          </p:cNvPr>
          <p:cNvPicPr>
            <a:picLocks noChangeAspect="1"/>
          </p:cNvPicPr>
          <p:nvPr/>
        </p:nvPicPr>
        <p:blipFill>
          <a:blip r:embed="rId5"/>
          <a:stretch>
            <a:fillRect/>
          </a:stretch>
        </p:blipFill>
        <p:spPr>
          <a:xfrm>
            <a:off x="3806031" y="4715000"/>
            <a:ext cx="2743735" cy="72450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81347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alphaModFix amt="31000"/>
          </a:blip>
          <a:stretch>
            <a:fillRect/>
          </a:stretch>
        </p:blipFill>
        <p:spPr>
          <a:xfrm>
            <a:off x="915842" y="1035844"/>
            <a:ext cx="4327814" cy="5600700"/>
          </a:xfrm>
          <a:prstGeom prst="rect">
            <a:avLst/>
          </a:prstGeom>
          <a:ln w="6350">
            <a:solidFill>
              <a:schemeClr val="tx1">
                <a:alpha val="30000"/>
              </a:schemeClr>
            </a:solidFill>
          </a:ln>
          <a:effectLst>
            <a:outerShdw blurRad="50800" dist="38100" dir="2700000" algn="tl" rotWithShape="0">
              <a:prstClr val="black">
                <a:alpha val="10379"/>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alphaModFix/>
          </a:blip>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39995"/>
              </a:prstClr>
            </a:outerShdw>
          </a:effectLst>
        </p:spPr>
      </p:pic>
      <p:pic>
        <p:nvPicPr>
          <p:cNvPr id="21" name="Picture 20">
            <a:extLst>
              <a:ext uri="{FF2B5EF4-FFF2-40B4-BE49-F238E27FC236}">
                <a16:creationId xmlns:a16="http://schemas.microsoft.com/office/drawing/2014/main" id="{F7F5580C-02FD-0D70-743C-8E6325E3674E}"/>
              </a:ext>
            </a:extLst>
          </p:cNvPr>
          <p:cNvPicPr>
            <a:picLocks noChangeAspect="1"/>
          </p:cNvPicPr>
          <p:nvPr/>
        </p:nvPicPr>
        <p:blipFill>
          <a:blip r:embed="rId5"/>
          <a:stretch>
            <a:fillRect/>
          </a:stretch>
        </p:blipFill>
        <p:spPr>
          <a:xfrm>
            <a:off x="3220743" y="5065526"/>
            <a:ext cx="3329533" cy="171758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18220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Workflows</a:t>
            </a:r>
            <a:endParaRPr dirty="0"/>
          </a:p>
        </p:txBody>
      </p:sp>
      <p:pic>
        <p:nvPicPr>
          <p:cNvPr id="2" name="Picture 1" descr="Diagram&#10;&#10;Description automatically generated">
            <a:extLst>
              <a:ext uri="{FF2B5EF4-FFF2-40B4-BE49-F238E27FC236}">
                <a16:creationId xmlns:a16="http://schemas.microsoft.com/office/drawing/2014/main" id="{649A81E5-5034-6953-34A3-18B953DB9E05}"/>
              </a:ext>
            </a:extLst>
          </p:cNvPr>
          <p:cNvPicPr>
            <a:picLocks noChangeAspect="1"/>
          </p:cNvPicPr>
          <p:nvPr/>
        </p:nvPicPr>
        <p:blipFill>
          <a:blip r:embed="rId3"/>
          <a:stretch>
            <a:fillRect/>
          </a:stretch>
        </p:blipFill>
        <p:spPr>
          <a:xfrm>
            <a:off x="227821" y="936914"/>
            <a:ext cx="11733181" cy="5460403"/>
          </a:xfrm>
          <a:prstGeom prst="rect">
            <a:avLst/>
          </a:prstGeom>
        </p:spPr>
      </p:pic>
    </p:spTree>
    <p:extLst>
      <p:ext uri="{BB962C8B-B14F-4D97-AF65-F5344CB8AC3E}">
        <p14:creationId xmlns:p14="http://schemas.microsoft.com/office/powerpoint/2010/main" val="38767556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Document References</a:t>
            </a:r>
            <a:endParaRPr dirty="0"/>
          </a:p>
        </p:txBody>
      </p:sp>
      <p:pic>
        <p:nvPicPr>
          <p:cNvPr id="5" name="Picture 4">
            <a:extLst>
              <a:ext uri="{FF2B5EF4-FFF2-40B4-BE49-F238E27FC236}">
                <a16:creationId xmlns:a16="http://schemas.microsoft.com/office/drawing/2014/main" id="{8E4D0B6D-6DCF-8448-4E5D-F60DBAC959B1}"/>
              </a:ext>
            </a:extLst>
          </p:cNvPr>
          <p:cNvPicPr>
            <a:picLocks noChangeAspect="1"/>
          </p:cNvPicPr>
          <p:nvPr/>
        </p:nvPicPr>
        <p:blipFill>
          <a:blip r:embed="rId3"/>
          <a:stretch>
            <a:fillRect/>
          </a:stretch>
        </p:blipFill>
        <p:spPr>
          <a:xfrm>
            <a:off x="964881" y="1326629"/>
            <a:ext cx="3828284" cy="4954249"/>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36266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Document References</a:t>
            </a:r>
            <a:endParaRPr dirty="0"/>
          </a:p>
        </p:txBody>
      </p:sp>
      <p:pic>
        <p:nvPicPr>
          <p:cNvPr id="3" name="Picture 2">
            <a:extLst>
              <a:ext uri="{FF2B5EF4-FFF2-40B4-BE49-F238E27FC236}">
                <a16:creationId xmlns:a16="http://schemas.microsoft.com/office/drawing/2014/main" id="{47FE2C3C-5D1C-AE7C-C24D-0F97C9C3A217}"/>
              </a:ext>
            </a:extLst>
          </p:cNvPr>
          <p:cNvPicPr>
            <a:picLocks noChangeAspect="1"/>
          </p:cNvPicPr>
          <p:nvPr/>
        </p:nvPicPr>
        <p:blipFill>
          <a:blip r:embed="rId3"/>
          <a:stretch>
            <a:fillRect/>
          </a:stretch>
        </p:blipFill>
        <p:spPr>
          <a:xfrm>
            <a:off x="7395660" y="1326630"/>
            <a:ext cx="3828284" cy="4954249"/>
          </a:xfrm>
          <a:prstGeom prst="rect">
            <a:avLst/>
          </a:prstGeom>
          <a:ln w="12700">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E4D0B6D-6DCF-8448-4E5D-F60DBAC959B1}"/>
              </a:ext>
            </a:extLst>
          </p:cNvPr>
          <p:cNvPicPr>
            <a:picLocks noChangeAspect="1"/>
          </p:cNvPicPr>
          <p:nvPr/>
        </p:nvPicPr>
        <p:blipFill>
          <a:blip r:embed="rId4"/>
          <a:stretch>
            <a:fillRect/>
          </a:stretch>
        </p:blipFill>
        <p:spPr>
          <a:xfrm>
            <a:off x="964881" y="1326629"/>
            <a:ext cx="3828284" cy="4954249"/>
          </a:xfrm>
          <a:prstGeom prst="rect">
            <a:avLst/>
          </a:prstGeom>
          <a:ln w="12700">
            <a:solidFill>
              <a:schemeClr val="tx1"/>
            </a:solidFill>
          </a:ln>
          <a:effectLst>
            <a:outerShdw blurRad="50800" dist="38100" dir="2700000" algn="tl" rotWithShape="0">
              <a:prstClr val="black">
                <a:alpha val="40000"/>
              </a:prstClr>
            </a:outerShdw>
          </a:effectLst>
        </p:spPr>
      </p:pic>
      <p:sp>
        <p:nvSpPr>
          <p:cNvPr id="6" name="Striped Right Arrow 5">
            <a:extLst>
              <a:ext uri="{FF2B5EF4-FFF2-40B4-BE49-F238E27FC236}">
                <a16:creationId xmlns:a16="http://schemas.microsoft.com/office/drawing/2014/main" id="{8C51A995-6D7B-18AA-0109-837F3ADE5D40}"/>
              </a:ext>
            </a:extLst>
          </p:cNvPr>
          <p:cNvSpPr/>
          <p:nvPr/>
        </p:nvSpPr>
        <p:spPr>
          <a:xfrm>
            <a:off x="5172328" y="3158294"/>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845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a:t>
            </a:r>
            <a:endParaRPr dirty="0"/>
          </a:p>
        </p:txBody>
      </p:sp>
      <p:sp>
        <p:nvSpPr>
          <p:cNvPr id="34" name="Rectangle 33">
            <a:extLst>
              <a:ext uri="{FF2B5EF4-FFF2-40B4-BE49-F238E27FC236}">
                <a16:creationId xmlns:a16="http://schemas.microsoft.com/office/drawing/2014/main" id="{B2F3BBA9-EECF-CF45-A18B-980500490775}"/>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3"/>
              </a:rPr>
              <a:t>https://github.com/nutonomy/AVCDL</a:t>
            </a:r>
            <a:r>
              <a:rPr lang="en-US"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330384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0" name="Picture 19" descr="Graphical user interface, text, application, email&#10;&#10;Description automatically generated">
            <a:extLst>
              <a:ext uri="{FF2B5EF4-FFF2-40B4-BE49-F238E27FC236}">
                <a16:creationId xmlns:a16="http://schemas.microsoft.com/office/drawing/2014/main" id="{9444A41A-97D9-9540-A61A-EC9016D06FB3}"/>
              </a:ext>
            </a:extLst>
          </p:cNvPr>
          <p:cNvPicPr>
            <a:picLocks noChangeAspect="1"/>
          </p:cNvPicPr>
          <p:nvPr/>
        </p:nvPicPr>
        <p:blipFill>
          <a:blip r:embed="rId3"/>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Primary Document</a:t>
            </a:r>
            <a:endParaRPr dirty="0"/>
          </a:p>
        </p:txBody>
      </p:sp>
      <p:sp>
        <p:nvSpPr>
          <p:cNvPr id="24" name="Rectangle 23">
            <a:extLst>
              <a:ext uri="{FF2B5EF4-FFF2-40B4-BE49-F238E27FC236}">
                <a16:creationId xmlns:a16="http://schemas.microsoft.com/office/drawing/2014/main" id="{1738257E-5FF7-3B4C-BE52-747ECC94D536}"/>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4"/>
              </a:rPr>
              <a:t>https://github.com/nutonomy/AVCDL</a:t>
            </a:r>
            <a:r>
              <a:rPr lang="en-US"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464645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Reference Material</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sp>
        <p:nvSpPr>
          <p:cNvPr id="22" name="Rectangle 21">
            <a:extLst>
              <a:ext uri="{FF2B5EF4-FFF2-40B4-BE49-F238E27FC236}">
                <a16:creationId xmlns:a16="http://schemas.microsoft.com/office/drawing/2014/main" id="{9103D2D1-715D-344D-A22B-BC4CD608020B}"/>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5"/>
              </a:rPr>
              <a:t>https://github.com/nutonomy/AVCDL</a:t>
            </a:r>
            <a:r>
              <a:rPr lang="en-US" b="1" dirty="0">
                <a:latin typeface="Courier New" panose="02070309020205020404" pitchFamily="49" charset="0"/>
                <a:cs typeface="Courier New" panose="02070309020205020404" pitchFamily="49" charset="0"/>
              </a:rPr>
              <a:t> </a:t>
            </a:r>
          </a:p>
        </p:txBody>
      </p:sp>
      <p:pic>
        <p:nvPicPr>
          <p:cNvPr id="10" name="Picture 9" descr="Graphical user interface, text, application, email&#10;&#10;Description automatically generated">
            <a:extLst>
              <a:ext uri="{FF2B5EF4-FFF2-40B4-BE49-F238E27FC236}">
                <a16:creationId xmlns:a16="http://schemas.microsoft.com/office/drawing/2014/main" id="{85D0FC11-0839-564F-9B7D-1F9425A04C2A}"/>
              </a:ext>
            </a:extLst>
          </p:cNvPr>
          <p:cNvPicPr>
            <a:picLocks noChangeAspect="1"/>
          </p:cNvPicPr>
          <p:nvPr/>
        </p:nvPicPr>
        <p:blipFill>
          <a:blip r:embed="rId6"/>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706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2" name="Group 1">
            <a:extLst>
              <a:ext uri="{FF2B5EF4-FFF2-40B4-BE49-F238E27FC236}">
                <a16:creationId xmlns:a16="http://schemas.microsoft.com/office/drawing/2014/main" id="{D22ED4AD-EF60-024A-AD9F-C99EDA05D123}"/>
              </a:ext>
            </a:extLst>
          </p:cNvPr>
          <p:cNvGrpSpPr/>
          <p:nvPr/>
        </p:nvGrpSpPr>
        <p:grpSpPr>
          <a:xfrm>
            <a:off x="4913317" y="1961305"/>
            <a:ext cx="5062344" cy="1730618"/>
            <a:chOff x="4913317" y="1961305"/>
            <a:chExt cx="5062344" cy="1730618"/>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Policy</a:t>
              </a:r>
            </a:p>
          </p:txBody>
        </p:sp>
        <p:sp>
          <p:nvSpPr>
            <p:cNvPr id="10" name="Rounded Rectangle 9">
              <a:extLst>
                <a:ext uri="{FF2B5EF4-FFF2-40B4-BE49-F238E27FC236}">
                  <a16:creationId xmlns:a16="http://schemas.microsoft.com/office/drawing/2014/main" id="{41548DD7-78C5-DA45-8839-500BB7C3433D}"/>
                </a:ext>
              </a:extLst>
            </p:cNvPr>
            <p:cNvSpPr/>
            <p:nvPr/>
          </p:nvSpPr>
          <p:spPr>
            <a:xfrm>
              <a:off x="4913317" y="3155903"/>
              <a:ext cx="1979852" cy="536020"/>
            </a:xfrm>
            <a:prstGeom prst="roundRect">
              <a:avLst/>
            </a:prstGeom>
            <a:solidFill>
              <a:srgbClr val="FFB3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Process</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2">
                      <a:lumMod val="75000"/>
                    </a:schemeClr>
                  </a:solidFill>
                </a:rPr>
                <a:t>Why</a:t>
              </a:r>
            </a:p>
          </p:txBody>
        </p:sp>
        <p:sp>
          <p:nvSpPr>
            <p:cNvPr id="14" name="TextBox 13">
              <a:extLst>
                <a:ext uri="{FF2B5EF4-FFF2-40B4-BE49-F238E27FC236}">
                  <a16:creationId xmlns:a16="http://schemas.microsoft.com/office/drawing/2014/main" id="{F44F16F4-D87C-7D4B-81AA-3C91FEFDBC87}"/>
                </a:ext>
              </a:extLst>
            </p:cNvPr>
            <p:cNvSpPr txBox="1"/>
            <p:nvPr/>
          </p:nvSpPr>
          <p:spPr>
            <a:xfrm>
              <a:off x="7125201" y="3193080"/>
              <a:ext cx="2850460" cy="461665"/>
            </a:xfrm>
            <a:prstGeom prst="rect">
              <a:avLst/>
            </a:prstGeom>
            <a:noFill/>
          </p:spPr>
          <p:txBody>
            <a:bodyPr wrap="none" rtlCol="0">
              <a:spAutoFit/>
            </a:bodyPr>
            <a:lstStyle/>
            <a:p>
              <a:r>
                <a:rPr lang="en-US" sz="2400" dirty="0">
                  <a:solidFill>
                    <a:schemeClr val="tx2">
                      <a:lumMod val="75000"/>
                    </a:schemeClr>
                  </a:solidFill>
                </a:rPr>
                <a:t>What / Who / When</a:t>
              </a:r>
            </a:p>
          </p:txBody>
        </p:sp>
        <p:cxnSp>
          <p:nvCxnSpPr>
            <p:cNvPr id="8" name="Straight Arrow Connector 7">
              <a:extLst>
                <a:ext uri="{FF2B5EF4-FFF2-40B4-BE49-F238E27FC236}">
                  <a16:creationId xmlns:a16="http://schemas.microsoft.com/office/drawing/2014/main" id="{CEB11FCC-5EF4-D84B-B21E-8FF18040B55F}"/>
                </a:ext>
              </a:extLst>
            </p:cNvPr>
            <p:cNvCxnSpPr>
              <a:stCxn id="10" idx="0"/>
              <a:endCxn id="4" idx="2"/>
            </p:cNvCxnSpPr>
            <p:nvPr/>
          </p:nvCxnSpPr>
          <p:spPr>
            <a:xfrm flipV="1">
              <a:off x="5903243" y="2497325"/>
              <a:ext cx="0" cy="6585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21411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Secondary Documents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5"/>
          <a:stretch>
            <a:fillRect/>
          </a:stretch>
        </p:blipFill>
        <p:spPr>
          <a:xfrm>
            <a:off x="2595584" y="2163606"/>
            <a:ext cx="1972934" cy="2538445"/>
          </a:xfrm>
          <a:prstGeom prst="rect">
            <a:avLst/>
          </a:prstGeom>
          <a:ln w="12700">
            <a:solidFill>
              <a:schemeClr val="accent5"/>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6"/>
          <a:stretch>
            <a:fillRect/>
          </a:stretch>
        </p:blipFill>
        <p:spPr>
          <a:xfrm>
            <a:off x="3019921" y="2602928"/>
            <a:ext cx="1966335"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7"/>
          <a:stretch>
            <a:fillRect/>
          </a:stretch>
        </p:blipFill>
        <p:spPr>
          <a:xfrm>
            <a:off x="3446395" y="3077579"/>
            <a:ext cx="1980935"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0" name="Picture 19" descr="Graphical user interface, text, application, email&#10;&#10;Description automatically generated">
            <a:extLst>
              <a:ext uri="{FF2B5EF4-FFF2-40B4-BE49-F238E27FC236}">
                <a16:creationId xmlns:a16="http://schemas.microsoft.com/office/drawing/2014/main" id="{8C5088EA-87F2-AD4F-8747-8ED591C896FE}"/>
              </a:ext>
            </a:extLst>
          </p:cNvPr>
          <p:cNvPicPr>
            <a:picLocks noChangeAspect="1"/>
          </p:cNvPicPr>
          <p:nvPr/>
        </p:nvPicPr>
        <p:blipFill>
          <a:blip r:embed="rId8"/>
          <a:stretch>
            <a:fillRect/>
          </a:stretch>
        </p:blipFill>
        <p:spPr>
          <a:xfrm>
            <a:off x="3983027" y="3493118"/>
            <a:ext cx="1980935" cy="2550574"/>
          </a:xfrm>
          <a:prstGeom prst="rect">
            <a:avLst/>
          </a:prstGeom>
          <a:ln w="12700">
            <a:solidFill>
              <a:schemeClr val="accent5"/>
            </a:solidFill>
          </a:ln>
          <a:effectLst>
            <a:outerShdw blurRad="50800" dist="38100" dir="2700000" algn="tl" rotWithShape="0">
              <a:prstClr val="black">
                <a:alpha val="40000"/>
              </a:prst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D2D8980B-48C7-0E4A-9CFD-A54C84D774E7}"/>
              </a:ext>
            </a:extLst>
          </p:cNvPr>
          <p:cNvPicPr>
            <a:picLocks noChangeAspect="1"/>
          </p:cNvPicPr>
          <p:nvPr/>
        </p:nvPicPr>
        <p:blipFill>
          <a:blip r:embed="rId9"/>
          <a:stretch>
            <a:fillRect/>
          </a:stretch>
        </p:blipFill>
        <p:spPr>
          <a:xfrm>
            <a:off x="4455430" y="3910362"/>
            <a:ext cx="1980935" cy="2553774"/>
          </a:xfrm>
          <a:prstGeom prst="rect">
            <a:avLst/>
          </a:prstGeom>
          <a:ln w="12700">
            <a:solidFill>
              <a:schemeClr val="accent5"/>
            </a:solidFill>
          </a:ln>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644C79A3-86D3-4744-88CC-C32D3256D5B1}"/>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10"/>
              </a:rPr>
              <a:t>https://github.com/nutonomy/AVCDL</a:t>
            </a:r>
            <a:r>
              <a:rPr lang="en-US" b="1" dirty="0">
                <a:latin typeface="Courier New" panose="02070309020205020404" pitchFamily="49" charset="0"/>
                <a:cs typeface="Courier New" panose="02070309020205020404" pitchFamily="49" charset="0"/>
              </a:rPr>
              <a:t> </a:t>
            </a:r>
          </a:p>
        </p:txBody>
      </p:sp>
      <p:pic>
        <p:nvPicPr>
          <p:cNvPr id="13" name="Picture 12" descr="Graphical user interface, text, application, email&#10;&#10;Description automatically generated">
            <a:extLst>
              <a:ext uri="{FF2B5EF4-FFF2-40B4-BE49-F238E27FC236}">
                <a16:creationId xmlns:a16="http://schemas.microsoft.com/office/drawing/2014/main" id="{8E423133-3B44-424A-9F0F-E389C1D75444}"/>
              </a:ext>
            </a:extLst>
          </p:cNvPr>
          <p:cNvPicPr>
            <a:picLocks noChangeAspect="1"/>
          </p:cNvPicPr>
          <p:nvPr/>
        </p:nvPicPr>
        <p:blipFill>
          <a:blip r:embed="rId11"/>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963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Supplier Materials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5"/>
          <a:stretch>
            <a:fillRect/>
          </a:stretch>
        </p:blipFill>
        <p:spPr>
          <a:xfrm>
            <a:off x="9226834" y="1111813"/>
            <a:ext cx="1959992"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6"/>
          <a:stretch>
            <a:fillRect/>
          </a:stretch>
        </p:blipFill>
        <p:spPr>
          <a:xfrm>
            <a:off x="9765643" y="1662798"/>
            <a:ext cx="1959992" cy="25348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7"/>
          <a:srcRect/>
          <a:stretch/>
        </p:blipFill>
        <p:spPr>
          <a:xfrm>
            <a:off x="8552031" y="4453392"/>
            <a:ext cx="3173604" cy="1916225"/>
          </a:xfrm>
          <a:prstGeom prst="rect">
            <a:avLst/>
          </a:prstGeom>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8"/>
          <a:stretch>
            <a:fillRect/>
          </a:stretch>
        </p:blipFill>
        <p:spPr>
          <a:xfrm>
            <a:off x="2595584" y="2163606"/>
            <a:ext cx="1972934" cy="2538445"/>
          </a:xfrm>
          <a:prstGeom prst="rect">
            <a:avLst/>
          </a:prstGeom>
          <a:ln w="12700">
            <a:solidFill>
              <a:schemeClr val="accent5"/>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9"/>
          <a:stretch>
            <a:fillRect/>
          </a:stretch>
        </p:blipFill>
        <p:spPr>
          <a:xfrm>
            <a:off x="3019921" y="2602928"/>
            <a:ext cx="1966335"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0"/>
          <a:stretch>
            <a:fillRect/>
          </a:stretch>
        </p:blipFill>
        <p:spPr>
          <a:xfrm>
            <a:off x="7907135" y="5170076"/>
            <a:ext cx="3033583" cy="1459324"/>
          </a:xfrm>
          <a:prstGeom prst="rect">
            <a:avLst/>
          </a:prstGeom>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1"/>
          <a:stretch>
            <a:fillRect/>
          </a:stretch>
        </p:blipFill>
        <p:spPr>
          <a:xfrm>
            <a:off x="3446395" y="3077579"/>
            <a:ext cx="1980935"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0" name="Picture 19" descr="Graphical user interface, text, application, email&#10;&#10;Description automatically generated">
            <a:extLst>
              <a:ext uri="{FF2B5EF4-FFF2-40B4-BE49-F238E27FC236}">
                <a16:creationId xmlns:a16="http://schemas.microsoft.com/office/drawing/2014/main" id="{EE750DD6-C9CA-2B40-B4FF-AF4BB1EE312B}"/>
              </a:ext>
            </a:extLst>
          </p:cNvPr>
          <p:cNvPicPr>
            <a:picLocks noChangeAspect="1"/>
          </p:cNvPicPr>
          <p:nvPr/>
        </p:nvPicPr>
        <p:blipFill>
          <a:blip r:embed="rId12"/>
          <a:stretch>
            <a:fillRect/>
          </a:stretch>
        </p:blipFill>
        <p:spPr>
          <a:xfrm>
            <a:off x="3983027" y="3493118"/>
            <a:ext cx="1980935" cy="2550574"/>
          </a:xfrm>
          <a:prstGeom prst="rect">
            <a:avLst/>
          </a:prstGeom>
          <a:ln w="12700">
            <a:solidFill>
              <a:schemeClr val="accent5"/>
            </a:solidFill>
          </a:ln>
          <a:effectLst>
            <a:outerShdw blurRad="50800" dist="38100" dir="2700000" algn="tl" rotWithShape="0">
              <a:prstClr val="black">
                <a:alpha val="40000"/>
              </a:prstClr>
            </a:outerShdw>
          </a:effectLst>
        </p:spPr>
      </p:pic>
      <p:pic>
        <p:nvPicPr>
          <p:cNvPr id="22" name="Picture 21" descr="Graphical user interface, text, application, email&#10;&#10;Description automatically generated">
            <a:extLst>
              <a:ext uri="{FF2B5EF4-FFF2-40B4-BE49-F238E27FC236}">
                <a16:creationId xmlns:a16="http://schemas.microsoft.com/office/drawing/2014/main" id="{77CEFFDA-F10E-4048-B145-C3987A39D327}"/>
              </a:ext>
            </a:extLst>
          </p:cNvPr>
          <p:cNvPicPr>
            <a:picLocks noChangeAspect="1"/>
          </p:cNvPicPr>
          <p:nvPr/>
        </p:nvPicPr>
        <p:blipFill>
          <a:blip r:embed="rId13"/>
          <a:stretch>
            <a:fillRect/>
          </a:stretch>
        </p:blipFill>
        <p:spPr>
          <a:xfrm>
            <a:off x="4455430" y="3910362"/>
            <a:ext cx="1980935" cy="2553774"/>
          </a:xfrm>
          <a:prstGeom prst="rect">
            <a:avLst/>
          </a:prstGeom>
          <a:ln w="12700">
            <a:solidFill>
              <a:schemeClr val="accent5"/>
            </a:solidFill>
          </a:ln>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0E354242-2F03-EC4B-A64A-76404D3BD541}"/>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14"/>
              </a:rPr>
              <a:t>https://github.com/nutonomy/AVCDL</a:t>
            </a:r>
            <a:r>
              <a:rPr lang="en-US" b="1" dirty="0">
                <a:latin typeface="Courier New" panose="02070309020205020404" pitchFamily="49" charset="0"/>
                <a:cs typeface="Courier New" panose="02070309020205020404" pitchFamily="49" charset="0"/>
              </a:rPr>
              <a:t> </a:t>
            </a:r>
          </a:p>
        </p:txBody>
      </p:sp>
      <p:pic>
        <p:nvPicPr>
          <p:cNvPr id="16" name="Picture 15" descr="Graphical user interface, text, application, email&#10;&#10;Description automatically generated">
            <a:extLst>
              <a:ext uri="{FF2B5EF4-FFF2-40B4-BE49-F238E27FC236}">
                <a16:creationId xmlns:a16="http://schemas.microsoft.com/office/drawing/2014/main" id="{EC3F0725-0D04-3144-9D18-CE5F66034C08}"/>
              </a:ext>
            </a:extLst>
          </p:cNvPr>
          <p:cNvPicPr>
            <a:picLocks noChangeAspect="1"/>
          </p:cNvPicPr>
          <p:nvPr/>
        </p:nvPicPr>
        <p:blipFill>
          <a:blip r:embed="rId15"/>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9222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Documents Available – Introductory Blog Posts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ln>
            <a:solidFill>
              <a:schemeClr val="accent5"/>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5"/>
          <a:stretch>
            <a:fillRect/>
          </a:stretch>
        </p:blipFill>
        <p:spPr>
          <a:xfrm>
            <a:off x="9226834" y="1111813"/>
            <a:ext cx="1959992"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6"/>
          <a:stretch>
            <a:fillRect/>
          </a:stretch>
        </p:blipFill>
        <p:spPr>
          <a:xfrm>
            <a:off x="9765643" y="1662798"/>
            <a:ext cx="1959992" cy="25348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7"/>
          <a:srcRect/>
          <a:stretch/>
        </p:blipFill>
        <p:spPr>
          <a:xfrm>
            <a:off x="8552031" y="4453392"/>
            <a:ext cx="3173604" cy="1916225"/>
          </a:xfrm>
          <a:prstGeom prst="rect">
            <a:avLst/>
          </a:prstGeom>
          <a:ln>
            <a:solidFill>
              <a:schemeClr val="accent5"/>
            </a:solidFill>
          </a:ln>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8"/>
          <a:stretch>
            <a:fillRect/>
          </a:stretch>
        </p:blipFill>
        <p:spPr>
          <a:xfrm>
            <a:off x="2595584" y="2163606"/>
            <a:ext cx="1972934" cy="2538445"/>
          </a:xfrm>
          <a:prstGeom prst="rect">
            <a:avLst/>
          </a:prstGeom>
          <a:ln w="12700">
            <a:solidFill>
              <a:schemeClr val="accent5"/>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9"/>
          <a:stretch>
            <a:fillRect/>
          </a:stretch>
        </p:blipFill>
        <p:spPr>
          <a:xfrm>
            <a:off x="3019921" y="2602928"/>
            <a:ext cx="1966335" cy="2530863"/>
          </a:xfrm>
          <a:prstGeom prst="rect">
            <a:avLst/>
          </a:prstGeom>
          <a:ln w="12700">
            <a:solidFill>
              <a:schemeClr val="accent5"/>
            </a:solidFill>
          </a:ln>
          <a:effectLst>
            <a:outerShdw blurRad="50800" dist="38100" dir="2700000" algn="tl" rotWithShape="0">
              <a:prstClr val="black">
                <a:alpha val="40000"/>
              </a:prstClr>
            </a:outerShdw>
          </a:effectLst>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0"/>
          <a:stretch>
            <a:fillRect/>
          </a:stretch>
        </p:blipFill>
        <p:spPr>
          <a:xfrm>
            <a:off x="7907135" y="5170076"/>
            <a:ext cx="3033583" cy="1459324"/>
          </a:xfrm>
          <a:prstGeom prst="rect">
            <a:avLst/>
          </a:prstGeom>
          <a:ln>
            <a:solidFill>
              <a:schemeClr val="accent5"/>
            </a:solidFill>
          </a:ln>
          <a:effectLst>
            <a:outerShdw blurRad="50800" dist="38100" dir="2700000" algn="tl" rotWithShape="0">
              <a:prstClr val="black">
                <a:alpha val="40000"/>
              </a:prstClr>
            </a:outerShdw>
          </a:effectLst>
        </p:spPr>
      </p:pic>
      <p:pic>
        <p:nvPicPr>
          <p:cNvPr id="21" name="Picture 20" descr="Graphical user interface, text, application&#10;&#10;Description automatically generated">
            <a:extLst>
              <a:ext uri="{FF2B5EF4-FFF2-40B4-BE49-F238E27FC236}">
                <a16:creationId xmlns:a16="http://schemas.microsoft.com/office/drawing/2014/main" id="{BC48AFA2-0F70-D944-A9B7-0B63BAC2A69A}"/>
              </a:ext>
            </a:extLst>
          </p:cNvPr>
          <p:cNvPicPr>
            <a:picLocks noChangeAspect="1"/>
          </p:cNvPicPr>
          <p:nvPr/>
        </p:nvPicPr>
        <p:blipFill>
          <a:blip r:embed="rId11"/>
          <a:stretch>
            <a:fillRect/>
          </a:stretch>
        </p:blipFill>
        <p:spPr>
          <a:xfrm>
            <a:off x="5180828" y="1084917"/>
            <a:ext cx="1959992" cy="252586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3" name="Picture 22" descr="Graphical user interface, text, application&#10;&#10;Description automatically generated">
            <a:extLst>
              <a:ext uri="{FF2B5EF4-FFF2-40B4-BE49-F238E27FC236}">
                <a16:creationId xmlns:a16="http://schemas.microsoft.com/office/drawing/2014/main" id="{CD41ECF1-4F53-694C-96BC-D32B980591C5}"/>
              </a:ext>
            </a:extLst>
          </p:cNvPr>
          <p:cNvPicPr>
            <a:picLocks noChangeAspect="1"/>
          </p:cNvPicPr>
          <p:nvPr/>
        </p:nvPicPr>
        <p:blipFill>
          <a:blip r:embed="rId12"/>
          <a:stretch>
            <a:fillRect/>
          </a:stretch>
        </p:blipFill>
        <p:spPr>
          <a:xfrm>
            <a:off x="5641324" y="1441980"/>
            <a:ext cx="1959992" cy="2534035"/>
          </a:xfrm>
          <a:prstGeom prst="rect">
            <a:avLst/>
          </a:prstGeom>
          <a:ln w="12700">
            <a:solidFill>
              <a:schemeClr val="accent5"/>
            </a:solidFill>
          </a:ln>
          <a:effectLst>
            <a:outerShdw blurRad="50800" dist="38100" dir="2700000" algn="tl" rotWithShape="0">
              <a:prstClr val="black">
                <a:alpha val="40000"/>
              </a:prstClr>
            </a:outerShdw>
          </a:effectLst>
        </p:spPr>
      </p:pic>
      <p:pic>
        <p:nvPicPr>
          <p:cNvPr id="25" name="Picture 24" descr="Graphical user interface, text, application&#10;&#10;Description automatically generated">
            <a:extLst>
              <a:ext uri="{FF2B5EF4-FFF2-40B4-BE49-F238E27FC236}">
                <a16:creationId xmlns:a16="http://schemas.microsoft.com/office/drawing/2014/main" id="{6BBCD189-4D2B-8849-AB1E-1B9CBCD1DD0F}"/>
              </a:ext>
            </a:extLst>
          </p:cNvPr>
          <p:cNvPicPr>
            <a:picLocks noChangeAspect="1"/>
          </p:cNvPicPr>
          <p:nvPr/>
        </p:nvPicPr>
        <p:blipFill>
          <a:blip r:embed="rId13"/>
          <a:stretch>
            <a:fillRect/>
          </a:stretch>
        </p:blipFill>
        <p:spPr>
          <a:xfrm>
            <a:off x="6111294" y="1804764"/>
            <a:ext cx="1977741"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27" name="Picture 26" descr="Text, letter&#10;&#10;Description automatically generated">
            <a:extLst>
              <a:ext uri="{FF2B5EF4-FFF2-40B4-BE49-F238E27FC236}">
                <a16:creationId xmlns:a16="http://schemas.microsoft.com/office/drawing/2014/main" id="{D4484DC9-2778-3342-81C1-8B0997C313D3}"/>
              </a:ext>
            </a:extLst>
          </p:cNvPr>
          <p:cNvPicPr>
            <a:picLocks noChangeAspect="1"/>
          </p:cNvPicPr>
          <p:nvPr/>
        </p:nvPicPr>
        <p:blipFill>
          <a:blip r:embed="rId14"/>
          <a:stretch>
            <a:fillRect/>
          </a:stretch>
        </p:blipFill>
        <p:spPr>
          <a:xfrm>
            <a:off x="6581264" y="2258228"/>
            <a:ext cx="1977741" cy="2543266"/>
          </a:xfrm>
          <a:prstGeom prst="rect">
            <a:avLst/>
          </a:prstGeom>
          <a:ln w="12700">
            <a:solidFill>
              <a:schemeClr val="accent5"/>
            </a:solidFill>
          </a:ln>
          <a:effectLst>
            <a:outerShdw blurRad="50800" dist="38100" dir="2700000" algn="tl" rotWithShape="0">
              <a:prstClr val="black">
                <a:alpha val="40000"/>
              </a:prstClr>
            </a:outerShdw>
          </a:effectLst>
        </p:spPr>
      </p:pic>
      <p:pic>
        <p:nvPicPr>
          <p:cNvPr id="29" name="Picture 28" descr="Text, application&#10;&#10;Description automatically generated">
            <a:extLst>
              <a:ext uri="{FF2B5EF4-FFF2-40B4-BE49-F238E27FC236}">
                <a16:creationId xmlns:a16="http://schemas.microsoft.com/office/drawing/2014/main" id="{8F0D631E-7B28-8247-ADAF-A75FA2A0888F}"/>
              </a:ext>
            </a:extLst>
          </p:cNvPr>
          <p:cNvPicPr>
            <a:picLocks noChangeAspect="1"/>
          </p:cNvPicPr>
          <p:nvPr/>
        </p:nvPicPr>
        <p:blipFill>
          <a:blip r:embed="rId15"/>
          <a:stretch>
            <a:fillRect/>
          </a:stretch>
        </p:blipFill>
        <p:spPr>
          <a:xfrm>
            <a:off x="6968438" y="2710068"/>
            <a:ext cx="1982704" cy="2552852"/>
          </a:xfrm>
          <a:prstGeom prst="rect">
            <a:avLst/>
          </a:prstGeom>
          <a:ln w="12700">
            <a:solidFill>
              <a:schemeClr val="accent5"/>
            </a:solidFill>
          </a:ln>
          <a:effectLst>
            <a:outerShdw blurRad="50800" dist="38100" dir="2700000" algn="tl" rotWithShape="0">
              <a:prstClr val="black">
                <a:alpha val="40000"/>
              </a:prstClr>
            </a:outerShdw>
          </a:effectLst>
        </p:spPr>
      </p:pic>
      <p:pic>
        <p:nvPicPr>
          <p:cNvPr id="31" name="Picture 30" descr="Text, letter&#10;&#10;Description automatically generated">
            <a:extLst>
              <a:ext uri="{FF2B5EF4-FFF2-40B4-BE49-F238E27FC236}">
                <a16:creationId xmlns:a16="http://schemas.microsoft.com/office/drawing/2014/main" id="{B0B92218-3CA1-2D42-A598-A491C989CD55}"/>
              </a:ext>
            </a:extLst>
          </p:cNvPr>
          <p:cNvPicPr>
            <a:picLocks noChangeAspect="1"/>
          </p:cNvPicPr>
          <p:nvPr/>
        </p:nvPicPr>
        <p:blipFill>
          <a:blip r:embed="rId16"/>
          <a:stretch>
            <a:fillRect/>
          </a:stretch>
        </p:blipFill>
        <p:spPr>
          <a:xfrm>
            <a:off x="7401805" y="3161908"/>
            <a:ext cx="1979501" cy="2552852"/>
          </a:xfrm>
          <a:prstGeom prst="rect">
            <a:avLst/>
          </a:prstGeom>
          <a:ln w="12700">
            <a:solidFill>
              <a:schemeClr val="accent5"/>
            </a:solidFill>
          </a:ln>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7"/>
          <a:stretch>
            <a:fillRect/>
          </a:stretch>
        </p:blipFill>
        <p:spPr>
          <a:xfrm>
            <a:off x="3446395" y="3077579"/>
            <a:ext cx="1980935" cy="2552851"/>
          </a:xfrm>
          <a:prstGeom prst="rect">
            <a:avLst/>
          </a:prstGeom>
          <a:ln w="12700">
            <a:solidFill>
              <a:schemeClr val="accent5"/>
            </a:solidFill>
          </a:ln>
          <a:effectLst>
            <a:outerShdw blurRad="50800" dist="38100" dir="2700000" algn="tl" rotWithShape="0">
              <a:prstClr val="black">
                <a:alpha val="40000"/>
              </a:prst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C105BAA4-4FBF-8D4F-92DF-99B60EFFD085}"/>
              </a:ext>
            </a:extLst>
          </p:cNvPr>
          <p:cNvPicPr>
            <a:picLocks noChangeAspect="1"/>
          </p:cNvPicPr>
          <p:nvPr/>
        </p:nvPicPr>
        <p:blipFill>
          <a:blip r:embed="rId18"/>
          <a:stretch>
            <a:fillRect/>
          </a:stretch>
        </p:blipFill>
        <p:spPr>
          <a:xfrm>
            <a:off x="3983027" y="3493118"/>
            <a:ext cx="1980935" cy="2550574"/>
          </a:xfrm>
          <a:prstGeom prst="rect">
            <a:avLst/>
          </a:prstGeom>
          <a:ln w="12700">
            <a:solidFill>
              <a:schemeClr val="accent5"/>
            </a:solidFill>
          </a:ln>
          <a:effectLst>
            <a:outerShdw blurRad="50800" dist="38100" dir="2700000" algn="tl" rotWithShape="0">
              <a:prstClr val="black">
                <a:alpha val="40000"/>
              </a:prstClr>
            </a:outerShdw>
          </a:effectLst>
        </p:spPr>
      </p:pic>
      <p:pic>
        <p:nvPicPr>
          <p:cNvPr id="22" name="Picture 21" descr="Graphical user interface, text, application, email&#10;&#10;Description automatically generated">
            <a:extLst>
              <a:ext uri="{FF2B5EF4-FFF2-40B4-BE49-F238E27FC236}">
                <a16:creationId xmlns:a16="http://schemas.microsoft.com/office/drawing/2014/main" id="{2A3F9CA4-C2F6-744F-81DE-42B33CA9980A}"/>
              </a:ext>
            </a:extLst>
          </p:cNvPr>
          <p:cNvPicPr>
            <a:picLocks noChangeAspect="1"/>
          </p:cNvPicPr>
          <p:nvPr/>
        </p:nvPicPr>
        <p:blipFill>
          <a:blip r:embed="rId19"/>
          <a:stretch>
            <a:fillRect/>
          </a:stretch>
        </p:blipFill>
        <p:spPr>
          <a:xfrm>
            <a:off x="4455430" y="3910362"/>
            <a:ext cx="1980935" cy="2553774"/>
          </a:xfrm>
          <a:prstGeom prst="rect">
            <a:avLst/>
          </a:prstGeom>
          <a:ln w="12700">
            <a:solidFill>
              <a:schemeClr val="accent5"/>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51E38643-DBB1-F54F-8BA9-677E6223EA60}"/>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20"/>
              </a:rPr>
              <a:t>https://github.com/nutonomy/AVCDL</a:t>
            </a:r>
            <a:r>
              <a:rPr lang="en-US" b="1" dirty="0">
                <a:latin typeface="Courier New" panose="02070309020205020404" pitchFamily="49" charset="0"/>
                <a:cs typeface="Courier New" panose="02070309020205020404" pitchFamily="49" charset="0"/>
              </a:rPr>
              <a:t> </a:t>
            </a:r>
          </a:p>
        </p:txBody>
      </p:sp>
      <p:pic>
        <p:nvPicPr>
          <p:cNvPr id="26" name="Picture 25" descr="Graphical user interface, text, application, email&#10;&#10;Description automatically generated">
            <a:extLst>
              <a:ext uri="{FF2B5EF4-FFF2-40B4-BE49-F238E27FC236}">
                <a16:creationId xmlns:a16="http://schemas.microsoft.com/office/drawing/2014/main" id="{6EDE5C5D-DECB-1643-9B25-AAA67CF969D5}"/>
              </a:ext>
            </a:extLst>
          </p:cNvPr>
          <p:cNvPicPr>
            <a:picLocks noChangeAspect="1"/>
          </p:cNvPicPr>
          <p:nvPr/>
        </p:nvPicPr>
        <p:blipFill>
          <a:blip r:embed="rId21"/>
          <a:stretch>
            <a:fillRect/>
          </a:stretch>
        </p:blipFill>
        <p:spPr>
          <a:xfrm>
            <a:off x="455617" y="1084917"/>
            <a:ext cx="1978346" cy="2552774"/>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5725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Tree>
    <p:extLst>
      <p:ext uri="{BB962C8B-B14F-4D97-AF65-F5344CB8AC3E}">
        <p14:creationId xmlns:p14="http://schemas.microsoft.com/office/powerpoint/2010/main" val="32435972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1000126" y="4788693"/>
            <a:ext cx="8779668"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65914" y="1285876"/>
            <a:ext cx="10060336"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571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1000126" y="4788693"/>
            <a:ext cx="8779668"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1000126" y="1285876"/>
            <a:ext cx="9126123"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1210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1000126" y="4788693"/>
            <a:ext cx="8779668"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4922044" y="1285876"/>
            <a:ext cx="5204205"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322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5322094" y="4788693"/>
            <a:ext cx="445769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6672263" y="1285876"/>
            <a:ext cx="3453986"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964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100638"/>
            <a:ext cx="4043363" cy="4714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7115175" y="4788693"/>
            <a:ext cx="2664618"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6672263" y="1285876"/>
            <a:ext cx="3453986"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1132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495" y="453539"/>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343525"/>
            <a:ext cx="386476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29587" y="1464469"/>
            <a:ext cx="4059237" cy="2500311"/>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8301036" y="4788693"/>
            <a:ext cx="1478757"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a:extLst>
              <a:ext uri="{FF2B5EF4-FFF2-40B4-BE49-F238E27FC236}">
                <a16:creationId xmlns:a16="http://schemas.microsoft.com/office/drawing/2014/main" id="{7DF52F98-2A11-180A-C5A9-B08D739721A4}"/>
              </a:ext>
            </a:extLst>
          </p:cNvPr>
          <p:cNvSpPr/>
          <p:nvPr/>
        </p:nvSpPr>
        <p:spPr>
          <a:xfrm>
            <a:off x="7065169" y="1285876"/>
            <a:ext cx="3061080" cy="2678904"/>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137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grpSp>
        <p:nvGrpSpPr>
          <p:cNvPr id="15" name="Group 14">
            <a:extLst>
              <a:ext uri="{FF2B5EF4-FFF2-40B4-BE49-F238E27FC236}">
                <a16:creationId xmlns:a16="http://schemas.microsoft.com/office/drawing/2014/main" id="{E0130B83-FB84-8D4B-8DED-D7C0D7854E55}"/>
              </a:ext>
            </a:extLst>
          </p:cNvPr>
          <p:cNvGrpSpPr/>
          <p:nvPr/>
        </p:nvGrpSpPr>
        <p:grpSpPr>
          <a:xfrm>
            <a:off x="4913317" y="1961305"/>
            <a:ext cx="5062344" cy="2935699"/>
            <a:chOff x="4913317" y="1961305"/>
            <a:chExt cx="5062344" cy="2935699"/>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Policy</a:t>
              </a:r>
            </a:p>
          </p:txBody>
        </p:sp>
        <p:sp>
          <p:nvSpPr>
            <p:cNvPr id="10" name="Rounded Rectangle 9">
              <a:extLst>
                <a:ext uri="{FF2B5EF4-FFF2-40B4-BE49-F238E27FC236}">
                  <a16:creationId xmlns:a16="http://schemas.microsoft.com/office/drawing/2014/main" id="{41548DD7-78C5-DA45-8839-500BB7C3433D}"/>
                </a:ext>
              </a:extLst>
            </p:cNvPr>
            <p:cNvSpPr/>
            <p:nvPr/>
          </p:nvSpPr>
          <p:spPr>
            <a:xfrm>
              <a:off x="4913317" y="3155903"/>
              <a:ext cx="1979852" cy="536020"/>
            </a:xfrm>
            <a:prstGeom prst="roundRect">
              <a:avLst/>
            </a:prstGeom>
            <a:solidFill>
              <a:srgbClr val="FFB366"/>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Process</a:t>
              </a:r>
            </a:p>
          </p:txBody>
        </p:sp>
        <p:sp>
          <p:nvSpPr>
            <p:cNvPr id="11" name="Rounded Rectangle 10">
              <a:extLst>
                <a:ext uri="{FF2B5EF4-FFF2-40B4-BE49-F238E27FC236}">
                  <a16:creationId xmlns:a16="http://schemas.microsoft.com/office/drawing/2014/main" id="{59E8252F-5D29-7A48-84A8-6EB74736F9F9}"/>
                </a:ext>
              </a:extLst>
            </p:cNvPr>
            <p:cNvSpPr/>
            <p:nvPr/>
          </p:nvSpPr>
          <p:spPr>
            <a:xfrm>
              <a:off x="4913317" y="4360984"/>
              <a:ext cx="1979852" cy="536020"/>
            </a:xfrm>
            <a:prstGeom prst="roundRect">
              <a:avLst/>
            </a:prstGeom>
            <a:solidFill>
              <a:srgbClr val="CC6600"/>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Procedure</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2">
                      <a:lumMod val="75000"/>
                    </a:schemeClr>
                  </a:solidFill>
                </a:rPr>
                <a:t>Why</a:t>
              </a:r>
            </a:p>
          </p:txBody>
        </p:sp>
        <p:sp>
          <p:nvSpPr>
            <p:cNvPr id="13" name="TextBox 12">
              <a:extLst>
                <a:ext uri="{FF2B5EF4-FFF2-40B4-BE49-F238E27FC236}">
                  <a16:creationId xmlns:a16="http://schemas.microsoft.com/office/drawing/2014/main" id="{5F450A74-9FCB-F840-B1FC-0A64E95A34D8}"/>
                </a:ext>
              </a:extLst>
            </p:cNvPr>
            <p:cNvSpPr txBox="1"/>
            <p:nvPr/>
          </p:nvSpPr>
          <p:spPr>
            <a:xfrm>
              <a:off x="7125201" y="4398161"/>
              <a:ext cx="801823" cy="461665"/>
            </a:xfrm>
            <a:prstGeom prst="rect">
              <a:avLst/>
            </a:prstGeom>
            <a:noFill/>
          </p:spPr>
          <p:txBody>
            <a:bodyPr wrap="none" rtlCol="0">
              <a:spAutoFit/>
            </a:bodyPr>
            <a:lstStyle/>
            <a:p>
              <a:r>
                <a:rPr lang="en-US" sz="2400" dirty="0">
                  <a:solidFill>
                    <a:schemeClr val="tx2">
                      <a:lumMod val="75000"/>
                    </a:schemeClr>
                  </a:solidFill>
                </a:rPr>
                <a:t>How</a:t>
              </a:r>
            </a:p>
          </p:txBody>
        </p:sp>
        <p:sp>
          <p:nvSpPr>
            <p:cNvPr id="14" name="TextBox 13">
              <a:extLst>
                <a:ext uri="{FF2B5EF4-FFF2-40B4-BE49-F238E27FC236}">
                  <a16:creationId xmlns:a16="http://schemas.microsoft.com/office/drawing/2014/main" id="{F44F16F4-D87C-7D4B-81AA-3C91FEFDBC87}"/>
                </a:ext>
              </a:extLst>
            </p:cNvPr>
            <p:cNvSpPr txBox="1"/>
            <p:nvPr/>
          </p:nvSpPr>
          <p:spPr>
            <a:xfrm>
              <a:off x="7125201" y="3193080"/>
              <a:ext cx="2850460" cy="461665"/>
            </a:xfrm>
            <a:prstGeom prst="rect">
              <a:avLst/>
            </a:prstGeom>
            <a:noFill/>
          </p:spPr>
          <p:txBody>
            <a:bodyPr wrap="none" rtlCol="0">
              <a:spAutoFit/>
            </a:bodyPr>
            <a:lstStyle/>
            <a:p>
              <a:r>
                <a:rPr lang="en-US" sz="2400" dirty="0">
                  <a:solidFill>
                    <a:schemeClr val="tx2">
                      <a:lumMod val="75000"/>
                    </a:schemeClr>
                  </a:solidFill>
                </a:rPr>
                <a:t>What / Who / When</a:t>
              </a:r>
            </a:p>
          </p:txBody>
        </p:sp>
        <p:cxnSp>
          <p:nvCxnSpPr>
            <p:cNvPr id="8" name="Straight Arrow Connector 7">
              <a:extLst>
                <a:ext uri="{FF2B5EF4-FFF2-40B4-BE49-F238E27FC236}">
                  <a16:creationId xmlns:a16="http://schemas.microsoft.com/office/drawing/2014/main" id="{CEB11FCC-5EF4-D84B-B21E-8FF18040B55F}"/>
                </a:ext>
              </a:extLst>
            </p:cNvPr>
            <p:cNvCxnSpPr>
              <a:stCxn id="10" idx="0"/>
              <a:endCxn id="4" idx="2"/>
            </p:cNvCxnSpPr>
            <p:nvPr/>
          </p:nvCxnSpPr>
          <p:spPr>
            <a:xfrm flipV="1">
              <a:off x="5903243" y="2497325"/>
              <a:ext cx="0" cy="658578"/>
            </a:xfrm>
            <a:prstGeom prst="straightConnector1">
              <a:avLst/>
            </a:prstGeom>
            <a:ln w="508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22620C-66F1-9546-86BB-943165F47339}"/>
                </a:ext>
              </a:extLst>
            </p:cNvPr>
            <p:cNvCxnSpPr>
              <a:cxnSpLocks/>
              <a:stCxn id="11" idx="0"/>
              <a:endCxn id="10" idx="2"/>
            </p:cNvCxnSpPr>
            <p:nvPr/>
          </p:nvCxnSpPr>
          <p:spPr>
            <a:xfrm flipV="1">
              <a:off x="5903243" y="3691923"/>
              <a:ext cx="0" cy="669061"/>
            </a:xfrm>
            <a:prstGeom prst="straightConnector1">
              <a:avLst/>
            </a:prstGeom>
            <a:ln w="508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8815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618" y="453540"/>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343525"/>
            <a:ext cx="386476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8193881" y="1450181"/>
            <a:ext cx="3994944" cy="2514599"/>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8301036" y="4788693"/>
            <a:ext cx="1478757"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90521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618" y="453540"/>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
        <p:nvSpPr>
          <p:cNvPr id="2" name="Rectangle 1">
            <a:extLst>
              <a:ext uri="{FF2B5EF4-FFF2-40B4-BE49-F238E27FC236}">
                <a16:creationId xmlns:a16="http://schemas.microsoft.com/office/drawing/2014/main" id="{C5805E7E-BBE9-62C2-E034-5CEA21AE406A}"/>
              </a:ext>
            </a:extLst>
          </p:cNvPr>
          <p:cNvSpPr/>
          <p:nvPr/>
        </p:nvSpPr>
        <p:spPr>
          <a:xfrm>
            <a:off x="3200400" y="5343525"/>
            <a:ext cx="3864769"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arallelogram 3">
            <a:extLst>
              <a:ext uri="{FF2B5EF4-FFF2-40B4-BE49-F238E27FC236}">
                <a16:creationId xmlns:a16="http://schemas.microsoft.com/office/drawing/2014/main" id="{41730FE2-4E94-0E8E-6B9B-A4D68783F290}"/>
              </a:ext>
            </a:extLst>
          </p:cNvPr>
          <p:cNvSpPr/>
          <p:nvPr/>
        </p:nvSpPr>
        <p:spPr>
          <a:xfrm>
            <a:off x="9386889" y="1443038"/>
            <a:ext cx="2801936" cy="2514599"/>
          </a:xfrm>
          <a:prstGeom prst="parallelogram">
            <a:avLst>
              <a:gd name="adj" fmla="val 9662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B649458-2F4F-1222-2A81-213EE62C9EE6}"/>
              </a:ext>
            </a:extLst>
          </p:cNvPr>
          <p:cNvSpPr/>
          <p:nvPr/>
        </p:nvSpPr>
        <p:spPr>
          <a:xfrm>
            <a:off x="8301036" y="4788693"/>
            <a:ext cx="1478757" cy="228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119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618" y="453540"/>
            <a:ext cx="11277833" cy="524399"/>
          </a:xfrm>
          <a:prstGeom prst="rect">
            <a:avLst/>
          </a:prstGeom>
        </p:spPr>
        <p:txBody>
          <a:bodyPr spcFirstLastPara="1" wrap="square" lIns="0" tIns="0" rIns="0" bIns="0" anchor="ctr" anchorCtr="0">
            <a:noAutofit/>
          </a:bodyPr>
          <a:lstStyle/>
          <a:p>
            <a:pPr>
              <a:lnSpc>
                <a:spcPct val="100000"/>
              </a:lnSpc>
            </a:pPr>
            <a:r>
              <a:rPr lang="en-US" dirty="0"/>
              <a:t>TÜV SÜD Assessment Timeline</a:t>
            </a:r>
            <a:endParaRPr dirty="0"/>
          </a:p>
        </p:txBody>
      </p:sp>
    </p:spTree>
    <p:extLst>
      <p:ext uri="{BB962C8B-B14F-4D97-AF65-F5344CB8AC3E}">
        <p14:creationId xmlns:p14="http://schemas.microsoft.com/office/powerpoint/2010/main" val="42513341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3"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pic>
        <p:nvPicPr>
          <p:cNvPr id="5" name="Picture 4">
            <a:extLst>
              <a:ext uri="{FF2B5EF4-FFF2-40B4-BE49-F238E27FC236}">
                <a16:creationId xmlns:a16="http://schemas.microsoft.com/office/drawing/2014/main" id="{591B9DF4-68DC-A886-45C2-BCA27E1CF7C1}"/>
              </a:ext>
            </a:extLst>
          </p:cNvPr>
          <p:cNvPicPr>
            <a:picLocks noChangeAspect="1"/>
          </p:cNvPicPr>
          <p:nvPr/>
        </p:nvPicPr>
        <p:blipFill>
          <a:blip r:embed="rId3"/>
          <a:stretch>
            <a:fillRect/>
          </a:stretch>
        </p:blipFill>
        <p:spPr>
          <a:xfrm>
            <a:off x="2017744" y="985083"/>
            <a:ext cx="8153335" cy="57784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16603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27776780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2)</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510909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Software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https://en.wikipedia.org/wiki/ISO/IEC_12207</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System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https://en.wikipedia.org/wiki/ISO/IEC_15288</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Road vehicles – Functional safety</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https://en.wikipedia.org/wiki/ISO_26262</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Secure Software Development for Autonomous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https://www.sae.org/standards/content/iso/sae21434/</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t>Microsoft Security Development Lifecycle (SDL) - simplified implementation</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http://download.microsoft.com/download/F/7/D/F7D6B14F-0149-4FE8-A00F-0B9858404D85/Simplified Implementation of the SDL.doc</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NHTSA Cybersecurity Best Practices for the Safety of Modern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https://www.nhtsa.gov/staticfiles/nvs/pdf/812333_CybersecurityForModernVehicles.pdf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NICE Cybersecurity Workforce Framework (NCWF)</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9"/>
              </a:rPr>
              <a:t>https://nvlpubs.nist.gov/nistpubs/SpecialPublications/NIST.SP.800-181r1.pdf</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4000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2)</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360098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t>Secure Software Development Framework (SSDF)</a:t>
            </a:r>
            <a:br>
              <a:rPr lang="en-US" dirty="0"/>
            </a:br>
            <a:r>
              <a:rPr lang="en-US" sz="1400" b="1" dirty="0">
                <a:latin typeface="Courier New" panose="02070309020205020404" pitchFamily="49" charset="0"/>
                <a:cs typeface="Courier New" panose="02070309020205020404" pitchFamily="49" charset="0"/>
                <a:hlinkClick r:id="rId3"/>
              </a:rPr>
              <a:t>https://nvlpubs.nist.gov/nistpubs/CSWP/NIST.CSWP.04232020.pdf</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https://github.com/nutonomy/AVCDL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Introductory Blog Post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https://github.com/nutonomy/AVCDL/tree/main/background_material/blog_posts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UN Regulation No. 155 - Cyber security and cyber security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https://unece.org/transport/documents/2021/03/standards/un-regulation-no-155-cyber-security-and-cyber-security</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What is the difference between ISO 9001 and IATF 16949</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https://www.qualityze.com/difference-iso-9001-iatf-16949/</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170325</TotalTime>
  <Words>8173</Words>
  <Application>Microsoft Macintosh PowerPoint</Application>
  <PresentationFormat>Custom</PresentationFormat>
  <Paragraphs>1588</Paragraphs>
  <Slides>96</Slides>
  <Notes>96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96</vt:i4>
      </vt:variant>
    </vt:vector>
  </HeadingPairs>
  <TitlesOfParts>
    <vt:vector size="107" baseType="lpstr">
      <vt:lpstr>Roboto Light</vt:lpstr>
      <vt:lpstr>Calibri</vt:lpstr>
      <vt:lpstr>Poppins Medium</vt:lpstr>
      <vt:lpstr>Roboto Medium</vt:lpstr>
      <vt:lpstr>Courier New</vt:lpstr>
      <vt:lpstr>Roboto</vt:lpstr>
      <vt:lpstr>Merriweather Sans</vt:lpstr>
      <vt:lpstr>Arial</vt:lpstr>
      <vt:lpstr>Simple Light</vt:lpstr>
      <vt:lpstr>Motional Masters</vt:lpstr>
      <vt:lpstr>Motional Masters</vt:lpstr>
      <vt:lpstr>Autonomous Vehicle Cybersecurity Development Lifecycle (AVCDL)</vt:lpstr>
      <vt:lpstr>Introduction</vt:lpstr>
      <vt:lpstr>Introduction</vt:lpstr>
      <vt:lpstr>Introduction</vt:lpstr>
      <vt:lpstr>Introduction</vt:lpstr>
      <vt:lpstr>Lifecycle Basics</vt:lpstr>
      <vt:lpstr>Lifecycle Basics</vt:lpstr>
      <vt:lpstr>Lifecycle Basics</vt:lpstr>
      <vt:lpstr>Lifecycle Basics</vt:lpstr>
      <vt:lpstr>Lifecycle Basics</vt:lpstr>
      <vt:lpstr>Standards and Regulations Ecosystem</vt:lpstr>
      <vt:lpstr>Standards and Regulations Ecosystem</vt:lpstr>
      <vt:lpstr>Standards and Regulations Ecosystem</vt:lpstr>
      <vt:lpstr>Standards and Regulations Ecosystem</vt:lpstr>
      <vt:lpstr>Standards and Regulations Ecosystem</vt:lpstr>
      <vt:lpstr>Standards and Regulations Ecosystem</vt:lpstr>
      <vt:lpstr>Standards and Regulations Ecosystem</vt:lpstr>
      <vt:lpstr>Standards and Regulations Ecosystem</vt:lpstr>
      <vt:lpstr>How the Standards Line Up</vt:lpstr>
      <vt:lpstr>How the Standards Line Up</vt:lpstr>
      <vt:lpstr>How the Standards Line Up</vt:lpstr>
      <vt:lpstr>How the Standards Line Up</vt:lpstr>
      <vt:lpstr>How the Standards Line Up</vt:lpstr>
      <vt:lpstr>AVPDL – Autonomous Vehicle Product Development Lifecycle</vt:lpstr>
      <vt:lpstr>AVPDL – Autonomous Vehicle Product Development Lifecycle</vt:lpstr>
      <vt:lpstr>AVPDL – Organizational Processes</vt:lpstr>
      <vt:lpstr>AVPDL – Supplier Processes</vt:lpstr>
      <vt:lpstr>AVPDL – Lifecycle Phases </vt:lpstr>
      <vt:lpstr>Reference Sources</vt:lpstr>
      <vt:lpstr>Reference Sources</vt:lpstr>
      <vt:lpstr>Reference Sources</vt:lpstr>
      <vt:lpstr>Reference Sources</vt:lpstr>
      <vt:lpstr>Reference Sources</vt:lpstr>
      <vt:lpstr>Reference Sources</vt:lpstr>
      <vt:lpstr>Reference Sources</vt:lpstr>
      <vt:lpstr>How Sources Inform the AVCDL</vt:lpstr>
      <vt:lpstr>How Sources Inform the AVCDL</vt:lpstr>
      <vt:lpstr>How Sources Inform the AVCDL – MSSDL</vt:lpstr>
      <vt:lpstr>How Sources Inform the AVCDL – SSDF</vt:lpstr>
      <vt:lpstr>How Sources Inform the AVCDL – ISO 26262</vt:lpstr>
      <vt:lpstr>How Sources Inform the AVCDL – ISO/SAE 21434</vt:lpstr>
      <vt:lpstr>How Sources Inform the AVCDL</vt:lpstr>
      <vt:lpstr>ISO/SAE 21434 Work Products and Requirements</vt:lpstr>
      <vt:lpstr>ISO/SAE 21434 – AVCDL Mapping</vt:lpstr>
      <vt:lpstr>AVCDL Framework</vt:lpstr>
      <vt:lpstr>AVCDL Framework</vt:lpstr>
      <vt:lpstr>AVCDL Framework</vt:lpstr>
      <vt:lpstr>AVCDL Framework</vt:lpstr>
      <vt:lpstr>AVCDL Framework</vt:lpstr>
      <vt:lpstr>AVCDL Framework</vt:lpstr>
      <vt:lpstr>Design Deficiencies vs Implementation Defects</vt:lpstr>
      <vt:lpstr>Design Deficiencies vs Implementation Defects</vt:lpstr>
      <vt:lpstr>Design Deficiencies vs Implementation Defects</vt:lpstr>
      <vt:lpstr>Design Deficiencies vs Implementation Defects</vt:lpstr>
      <vt:lpstr>V-model Overlay</vt:lpstr>
      <vt:lpstr>V-model View</vt:lpstr>
      <vt:lpstr>Cyclic View</vt:lpstr>
      <vt:lpstr>Cyclic View - Detail</vt:lpstr>
      <vt:lpstr>Cyclic Feedback</vt:lpstr>
      <vt:lpstr>Traceability</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Typical Phase Requirement</vt:lpstr>
      <vt:lpstr>Process Workflows</vt:lpstr>
      <vt:lpstr>Document References</vt:lpstr>
      <vt:lpstr>Document References</vt:lpstr>
      <vt:lpstr>AVCDL Documents Available</vt:lpstr>
      <vt:lpstr>AVCDL Documents Available – Primary Document</vt:lpstr>
      <vt:lpstr>AVCDL Documents Available – Reference Material</vt:lpstr>
      <vt:lpstr>AVCDL Documents Available – Secondary Documents</vt:lpstr>
      <vt:lpstr>AVCDL Documents Available – Supplier Materials</vt:lpstr>
      <vt:lpstr>AVCDL Documents Available – Introductory Blog Posts</vt:lpstr>
      <vt:lpstr>TÜV SÜD Assessment Timeline</vt:lpstr>
      <vt:lpstr>TÜV SÜD Assessment Timeline</vt:lpstr>
      <vt:lpstr>TÜV SÜD Assessment Timeline</vt:lpstr>
      <vt:lpstr>TÜV SÜD Assessment Timeline</vt:lpstr>
      <vt:lpstr>TÜV SÜD Assessment Timeline</vt:lpstr>
      <vt:lpstr>TÜV SÜD Assessment Timeline</vt:lpstr>
      <vt:lpstr>TÜV SÜD Assessment Timeline</vt:lpstr>
      <vt:lpstr>TÜV SÜD Assessment Timeline</vt:lpstr>
      <vt:lpstr>TÜV SÜD Assessment Timeline</vt:lpstr>
      <vt:lpstr>TÜV SÜD Assessment Timeline</vt:lpstr>
      <vt:lpstr>AVCDL on GitHub</vt:lpstr>
      <vt:lpstr>Training Path</vt:lpstr>
      <vt:lpstr>References (1 of 2)</vt:lpstr>
      <vt:lpstr>References (2 of 2)</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Vendor Process Mapping</dc:title>
  <dc:subject>vendor process to AVCDL phase requirements mapping</dc:subject>
  <dc:creator>Charles Wilson</dc:creator>
  <cp:keywords>cybersecurity, supply chain</cp:keywords>
  <dc:description>This work was created by Motional and is licensed under the Creative Commons Attribution-Share Alike (CC BY-SA-4.0) License.
https://creativecommons.org/licenses/by/4.0/legalcode
</dc:description>
  <cp:lastModifiedBy>Charles Wilson</cp:lastModifiedBy>
  <cp:revision>335</cp:revision>
  <cp:lastPrinted>2023-05-08T17:44:42Z</cp:lastPrinted>
  <dcterms:modified xsi:type="dcterms:W3CDTF">2023-07-14T17:21:19Z</dcterms:modified>
  <cp:category>cybersecurity</cp:category>
</cp:coreProperties>
</file>